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8" r:id="rId1"/>
  </p:sldMasterIdLst>
  <p:notesMasterIdLst>
    <p:notesMasterId r:id="rId85"/>
  </p:notesMasterIdLst>
  <p:sldIdLst>
    <p:sldId id="256" r:id="rId2"/>
    <p:sldId id="285" r:id="rId3"/>
    <p:sldId id="346" r:id="rId4"/>
    <p:sldId id="338" r:id="rId5"/>
    <p:sldId id="476" r:id="rId6"/>
    <p:sldId id="314" r:id="rId7"/>
    <p:sldId id="457" r:id="rId8"/>
    <p:sldId id="458" r:id="rId9"/>
    <p:sldId id="459" r:id="rId10"/>
    <p:sldId id="362" r:id="rId11"/>
    <p:sldId id="365" r:id="rId12"/>
    <p:sldId id="487" r:id="rId13"/>
    <p:sldId id="341" r:id="rId14"/>
    <p:sldId id="417" r:id="rId15"/>
    <p:sldId id="466" r:id="rId16"/>
    <p:sldId id="472" r:id="rId17"/>
    <p:sldId id="467" r:id="rId18"/>
    <p:sldId id="454" r:id="rId19"/>
    <p:sldId id="474" r:id="rId20"/>
    <p:sldId id="455" r:id="rId21"/>
    <p:sldId id="456" r:id="rId22"/>
    <p:sldId id="488" r:id="rId23"/>
    <p:sldId id="462" r:id="rId24"/>
    <p:sldId id="463" r:id="rId25"/>
    <p:sldId id="464" r:id="rId26"/>
    <p:sldId id="449" r:id="rId27"/>
    <p:sldId id="469" r:id="rId28"/>
    <p:sldId id="470" r:id="rId29"/>
    <p:sldId id="471" r:id="rId30"/>
    <p:sldId id="460" r:id="rId31"/>
    <p:sldId id="450" r:id="rId32"/>
    <p:sldId id="468" r:id="rId33"/>
    <p:sldId id="414" r:id="rId34"/>
    <p:sldId id="447" r:id="rId35"/>
    <p:sldId id="418" r:id="rId36"/>
    <p:sldId id="419" r:id="rId37"/>
    <p:sldId id="420" r:id="rId38"/>
    <p:sldId id="478" r:id="rId39"/>
    <p:sldId id="461" r:id="rId40"/>
    <p:sldId id="477" r:id="rId41"/>
    <p:sldId id="421" r:id="rId42"/>
    <p:sldId id="422" r:id="rId43"/>
    <p:sldId id="423" r:id="rId44"/>
    <p:sldId id="424" r:id="rId45"/>
    <p:sldId id="425" r:id="rId46"/>
    <p:sldId id="428" r:id="rId47"/>
    <p:sldId id="431" r:id="rId48"/>
    <p:sldId id="432" r:id="rId49"/>
    <p:sldId id="433" r:id="rId50"/>
    <p:sldId id="479" r:id="rId51"/>
    <p:sldId id="481" r:id="rId52"/>
    <p:sldId id="426" r:id="rId53"/>
    <p:sldId id="482" r:id="rId54"/>
    <p:sldId id="427" r:id="rId55"/>
    <p:sldId id="429" r:id="rId56"/>
    <p:sldId id="430" r:id="rId57"/>
    <p:sldId id="434" r:id="rId58"/>
    <p:sldId id="438" r:id="rId59"/>
    <p:sldId id="484" r:id="rId60"/>
    <p:sldId id="485" r:id="rId61"/>
    <p:sldId id="483" r:id="rId62"/>
    <p:sldId id="489" r:id="rId63"/>
    <p:sldId id="490" r:id="rId64"/>
    <p:sldId id="491" r:id="rId65"/>
    <p:sldId id="492" r:id="rId66"/>
    <p:sldId id="416" r:id="rId67"/>
    <p:sldId id="435" r:id="rId68"/>
    <p:sldId id="486" r:id="rId69"/>
    <p:sldId id="452" r:id="rId70"/>
    <p:sldId id="451" r:id="rId71"/>
    <p:sldId id="436" r:id="rId72"/>
    <p:sldId id="475" r:id="rId73"/>
    <p:sldId id="453" r:id="rId74"/>
    <p:sldId id="415" r:id="rId75"/>
    <p:sldId id="439" r:id="rId76"/>
    <p:sldId id="440" r:id="rId77"/>
    <p:sldId id="442" r:id="rId78"/>
    <p:sldId id="443" r:id="rId79"/>
    <p:sldId id="444" r:id="rId80"/>
    <p:sldId id="445" r:id="rId81"/>
    <p:sldId id="446" r:id="rId82"/>
    <p:sldId id="441" r:id="rId83"/>
    <p:sldId id="413" r:id="rId84"/>
  </p:sldIdLst>
  <p:sldSz cx="12192000" cy="6858000"/>
  <p:notesSz cx="7010400" cy="9296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08"/>
    <p:restoredTop sz="84615" autoAdjust="0"/>
  </p:normalViewPr>
  <p:slideViewPr>
    <p:cSldViewPr>
      <p:cViewPr varScale="1">
        <p:scale>
          <a:sx n="53" d="100"/>
          <a:sy n="53" d="100"/>
        </p:scale>
        <p:origin x="1152" y="48"/>
      </p:cViewPr>
      <p:guideLst>
        <p:guide orient="horz" pos="2160"/>
        <p:guide pos="384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2200" dirty="0"/>
              <a:t>Effective Natural Gas Prices, c/m^3 </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Sheet1!$B$1</c:f>
              <c:strCache>
                <c:ptCount val="1"/>
                <c:pt idx="0">
                  <c:v>Effective price (¢/m³) *</c:v>
                </c:pt>
              </c:strCache>
            </c:strRef>
          </c:tx>
          <c:spPr>
            <a:ln w="28575" cap="rnd">
              <a:solidFill>
                <a:schemeClr val="accent1"/>
              </a:solidFill>
              <a:round/>
            </a:ln>
            <a:effectLst/>
          </c:spPr>
          <c:marker>
            <c:symbol val="none"/>
          </c:marker>
          <c:cat>
            <c:numRef>
              <c:f>Sheet1!$A$2:$A$25</c:f>
              <c:numCache>
                <c:formatCode>mmm\-yy</c:formatCode>
                <c:ptCount val="24"/>
                <c:pt idx="0">
                  <c:v>44927</c:v>
                </c:pt>
                <c:pt idx="1">
                  <c:v>44835</c:v>
                </c:pt>
                <c:pt idx="2">
                  <c:v>44743</c:v>
                </c:pt>
                <c:pt idx="3">
                  <c:v>44652</c:v>
                </c:pt>
                <c:pt idx="4">
                  <c:v>44562</c:v>
                </c:pt>
                <c:pt idx="5">
                  <c:v>44470</c:v>
                </c:pt>
                <c:pt idx="6">
                  <c:v>44378</c:v>
                </c:pt>
                <c:pt idx="7">
                  <c:v>44287</c:v>
                </c:pt>
                <c:pt idx="8">
                  <c:v>44197</c:v>
                </c:pt>
                <c:pt idx="9">
                  <c:v>44105</c:v>
                </c:pt>
                <c:pt idx="10">
                  <c:v>44013</c:v>
                </c:pt>
                <c:pt idx="11">
                  <c:v>43922</c:v>
                </c:pt>
                <c:pt idx="12">
                  <c:v>43831</c:v>
                </c:pt>
                <c:pt idx="13">
                  <c:v>43739</c:v>
                </c:pt>
                <c:pt idx="14">
                  <c:v>43647</c:v>
                </c:pt>
                <c:pt idx="15">
                  <c:v>43556</c:v>
                </c:pt>
                <c:pt idx="16">
                  <c:v>43466</c:v>
                </c:pt>
                <c:pt idx="17">
                  <c:v>43374</c:v>
                </c:pt>
                <c:pt idx="18">
                  <c:v>43191</c:v>
                </c:pt>
                <c:pt idx="19">
                  <c:v>43101</c:v>
                </c:pt>
                <c:pt idx="20">
                  <c:v>43009</c:v>
                </c:pt>
                <c:pt idx="21">
                  <c:v>42917</c:v>
                </c:pt>
                <c:pt idx="22">
                  <c:v>42826</c:v>
                </c:pt>
                <c:pt idx="23">
                  <c:v>42736</c:v>
                </c:pt>
              </c:numCache>
            </c:numRef>
          </c:cat>
          <c:val>
            <c:numRef>
              <c:f>Sheet1!$B$2:$B$25</c:f>
              <c:numCache>
                <c:formatCode>General</c:formatCode>
                <c:ptCount val="24"/>
                <c:pt idx="0">
                  <c:v>32.382100000000001</c:v>
                </c:pt>
                <c:pt idx="1">
                  <c:v>36.091000000000001</c:v>
                </c:pt>
                <c:pt idx="2">
                  <c:v>31.3751</c:v>
                </c:pt>
                <c:pt idx="3">
                  <c:v>20.151800000000001</c:v>
                </c:pt>
                <c:pt idx="4">
                  <c:v>18.052900000000001</c:v>
                </c:pt>
                <c:pt idx="5">
                  <c:v>17.148</c:v>
                </c:pt>
                <c:pt idx="6">
                  <c:v>13.2272</c:v>
                </c:pt>
                <c:pt idx="7">
                  <c:v>13.708600000000001</c:v>
                </c:pt>
                <c:pt idx="8">
                  <c:v>13.4224</c:v>
                </c:pt>
                <c:pt idx="9">
                  <c:v>12.8566</c:v>
                </c:pt>
                <c:pt idx="10">
                  <c:v>12.189399999999999</c:v>
                </c:pt>
                <c:pt idx="11">
                  <c:v>12.189399999999999</c:v>
                </c:pt>
                <c:pt idx="12">
                  <c:v>13.404</c:v>
                </c:pt>
                <c:pt idx="13">
                  <c:v>13.335599999999999</c:v>
                </c:pt>
                <c:pt idx="14">
                  <c:v>16.2957</c:v>
                </c:pt>
                <c:pt idx="15">
                  <c:v>17.123699999999999</c:v>
                </c:pt>
                <c:pt idx="16">
                  <c:v>18.0395</c:v>
                </c:pt>
                <c:pt idx="17">
                  <c:v>15.142099999999999</c:v>
                </c:pt>
                <c:pt idx="18">
                  <c:v>13.932700000000001</c:v>
                </c:pt>
                <c:pt idx="19">
                  <c:v>15.9153</c:v>
                </c:pt>
                <c:pt idx="20">
                  <c:v>17.1859</c:v>
                </c:pt>
                <c:pt idx="21">
                  <c:v>19.2334</c:v>
                </c:pt>
                <c:pt idx="22">
                  <c:v>17.4434</c:v>
                </c:pt>
                <c:pt idx="23">
                  <c:v>16.718800000000002</c:v>
                </c:pt>
              </c:numCache>
            </c:numRef>
          </c:val>
          <c:smooth val="0"/>
          <c:extLst>
            <c:ext xmlns:c16="http://schemas.microsoft.com/office/drawing/2014/chart" uri="{C3380CC4-5D6E-409C-BE32-E72D297353CC}">
              <c16:uniqueId val="{00000000-1F01-496B-B3BE-637EC29157FD}"/>
            </c:ext>
          </c:extLst>
        </c:ser>
        <c:ser>
          <c:idx val="1"/>
          <c:order val="1"/>
          <c:tx>
            <c:strRef>
              <c:f>Sheet1!$C$1</c:f>
              <c:strCache>
                <c:ptCount val="1"/>
              </c:strCache>
            </c:strRef>
          </c:tx>
          <c:spPr>
            <a:ln w="28575" cap="rnd">
              <a:solidFill>
                <a:srgbClr val="FF0000"/>
              </a:solidFill>
              <a:prstDash val="dash"/>
              <a:round/>
            </a:ln>
            <a:effectLst/>
          </c:spPr>
          <c:marker>
            <c:symbol val="none"/>
          </c:marker>
          <c:cat>
            <c:numRef>
              <c:f>Sheet1!$A$2:$A$25</c:f>
              <c:numCache>
                <c:formatCode>mmm\-yy</c:formatCode>
                <c:ptCount val="24"/>
                <c:pt idx="0">
                  <c:v>44927</c:v>
                </c:pt>
                <c:pt idx="1">
                  <c:v>44835</c:v>
                </c:pt>
                <c:pt idx="2">
                  <c:v>44743</c:v>
                </c:pt>
                <c:pt idx="3">
                  <c:v>44652</c:v>
                </c:pt>
                <c:pt idx="4">
                  <c:v>44562</c:v>
                </c:pt>
                <c:pt idx="5">
                  <c:v>44470</c:v>
                </c:pt>
                <c:pt idx="6">
                  <c:v>44378</c:v>
                </c:pt>
                <c:pt idx="7">
                  <c:v>44287</c:v>
                </c:pt>
                <c:pt idx="8">
                  <c:v>44197</c:v>
                </c:pt>
                <c:pt idx="9">
                  <c:v>44105</c:v>
                </c:pt>
                <c:pt idx="10">
                  <c:v>44013</c:v>
                </c:pt>
                <c:pt idx="11">
                  <c:v>43922</c:v>
                </c:pt>
                <c:pt idx="12">
                  <c:v>43831</c:v>
                </c:pt>
                <c:pt idx="13">
                  <c:v>43739</c:v>
                </c:pt>
                <c:pt idx="14">
                  <c:v>43647</c:v>
                </c:pt>
                <c:pt idx="15">
                  <c:v>43556</c:v>
                </c:pt>
                <c:pt idx="16">
                  <c:v>43466</c:v>
                </c:pt>
                <c:pt idx="17">
                  <c:v>43374</c:v>
                </c:pt>
                <c:pt idx="18">
                  <c:v>43191</c:v>
                </c:pt>
                <c:pt idx="19">
                  <c:v>43101</c:v>
                </c:pt>
                <c:pt idx="20">
                  <c:v>43009</c:v>
                </c:pt>
                <c:pt idx="21">
                  <c:v>42917</c:v>
                </c:pt>
                <c:pt idx="22">
                  <c:v>42826</c:v>
                </c:pt>
                <c:pt idx="23">
                  <c:v>42736</c:v>
                </c:pt>
              </c:numCache>
            </c:numRef>
          </c:cat>
          <c:val>
            <c:numRef>
              <c:f>Sheet1!$C$2:$C$25</c:f>
              <c:numCache>
                <c:formatCode>General</c:formatCode>
                <c:ptCount val="24"/>
                <c:pt idx="0">
                  <c:v>16.399999999999999</c:v>
                </c:pt>
                <c:pt idx="1">
                  <c:v>16.399999999999999</c:v>
                </c:pt>
                <c:pt idx="2">
                  <c:v>16.399999999999999</c:v>
                </c:pt>
                <c:pt idx="3">
                  <c:v>16.399999999999999</c:v>
                </c:pt>
                <c:pt idx="4">
                  <c:v>16.399999999999999</c:v>
                </c:pt>
                <c:pt idx="5">
                  <c:v>16.399999999999999</c:v>
                </c:pt>
                <c:pt idx="6">
                  <c:v>16.399999999999999</c:v>
                </c:pt>
                <c:pt idx="7">
                  <c:v>16.399999999999999</c:v>
                </c:pt>
                <c:pt idx="8">
                  <c:v>16.399999999999999</c:v>
                </c:pt>
                <c:pt idx="9">
                  <c:v>16.399999999999999</c:v>
                </c:pt>
                <c:pt idx="10">
                  <c:v>16.399999999999999</c:v>
                </c:pt>
                <c:pt idx="11">
                  <c:v>16.399999999999999</c:v>
                </c:pt>
                <c:pt idx="12">
                  <c:v>16.399999999999999</c:v>
                </c:pt>
                <c:pt idx="13">
                  <c:v>16.399999999999999</c:v>
                </c:pt>
                <c:pt idx="14">
                  <c:v>16.399999999999999</c:v>
                </c:pt>
                <c:pt idx="15">
                  <c:v>16.399999999999999</c:v>
                </c:pt>
                <c:pt idx="16">
                  <c:v>16.399999999999999</c:v>
                </c:pt>
                <c:pt idx="17">
                  <c:v>16.399999999999999</c:v>
                </c:pt>
                <c:pt idx="18">
                  <c:v>16.399999999999999</c:v>
                </c:pt>
                <c:pt idx="19">
                  <c:v>16.399999999999999</c:v>
                </c:pt>
                <c:pt idx="20">
                  <c:v>16.399999999999999</c:v>
                </c:pt>
                <c:pt idx="21">
                  <c:v>16.399999999999999</c:v>
                </c:pt>
                <c:pt idx="22">
                  <c:v>16.399999999999999</c:v>
                </c:pt>
                <c:pt idx="23">
                  <c:v>16.399999999999999</c:v>
                </c:pt>
              </c:numCache>
            </c:numRef>
          </c:val>
          <c:smooth val="0"/>
          <c:extLst>
            <c:ext xmlns:c16="http://schemas.microsoft.com/office/drawing/2014/chart" uri="{C3380CC4-5D6E-409C-BE32-E72D297353CC}">
              <c16:uniqueId val="{00000001-1F01-496B-B3BE-637EC29157FD}"/>
            </c:ext>
          </c:extLst>
        </c:ser>
        <c:dLbls>
          <c:showLegendKey val="0"/>
          <c:showVal val="0"/>
          <c:showCatName val="0"/>
          <c:showSerName val="0"/>
          <c:showPercent val="0"/>
          <c:showBubbleSize val="0"/>
        </c:dLbls>
        <c:smooth val="0"/>
        <c:axId val="910633135"/>
        <c:axId val="910633551"/>
      </c:lineChart>
      <c:dateAx>
        <c:axId val="910633135"/>
        <c:scaling>
          <c:orientation val="minMax"/>
        </c:scaling>
        <c:delete val="0"/>
        <c:axPos val="b"/>
        <c:numFmt formatCode="mmm\-yy"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crossAx val="910633551"/>
        <c:crosses val="autoZero"/>
        <c:auto val="1"/>
        <c:lblOffset val="100"/>
        <c:baseTimeUnit val="months"/>
      </c:dateAx>
      <c:valAx>
        <c:axId val="910633551"/>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crossAx val="910633135"/>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67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6725"/>
          </a:xfrm>
          <a:prstGeom prst="rect">
            <a:avLst/>
          </a:prstGeom>
        </p:spPr>
        <p:txBody>
          <a:bodyPr vert="horz" lIns="91440" tIns="45720" rIns="91440" bIns="45720" rtlCol="0"/>
          <a:lstStyle>
            <a:lvl1pPr algn="r">
              <a:defRPr sz="1200"/>
            </a:lvl1pPr>
          </a:lstStyle>
          <a:p>
            <a:fld id="{EF911157-0FC2-4F06-8D61-FD647FE4E19D}" type="datetimeFigureOut">
              <a:rPr lang="en-US" smtClean="0"/>
              <a:t>12/29/2025</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73575"/>
            <a:ext cx="5607050" cy="3660775"/>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3038475" cy="466725"/>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6725"/>
          </a:xfrm>
          <a:prstGeom prst="rect">
            <a:avLst/>
          </a:prstGeom>
        </p:spPr>
        <p:txBody>
          <a:bodyPr vert="horz" lIns="91440" tIns="45720" rIns="91440" bIns="45720" rtlCol="0" anchor="b"/>
          <a:lstStyle>
            <a:lvl1pPr algn="r">
              <a:defRPr sz="1200"/>
            </a:lvl1pPr>
          </a:lstStyle>
          <a:p>
            <a:fld id="{4AF79E1B-2C51-4B9B-8EA4-26DE9E345AFF}" type="slidenum">
              <a:rPr lang="en-US" smtClean="0"/>
              <a:t>‹#›</a:t>
            </a:fld>
            <a:endParaRPr lang="en-US"/>
          </a:p>
        </p:txBody>
      </p:sp>
    </p:spTree>
    <p:extLst>
      <p:ext uri="{BB962C8B-B14F-4D97-AF65-F5344CB8AC3E}">
        <p14:creationId xmlns:p14="http://schemas.microsoft.com/office/powerpoint/2010/main" val="8367260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1</a:t>
            </a:fld>
            <a:endParaRPr lang="en-US"/>
          </a:p>
        </p:txBody>
      </p:sp>
    </p:spTree>
    <p:extLst>
      <p:ext uri="{BB962C8B-B14F-4D97-AF65-F5344CB8AC3E}">
        <p14:creationId xmlns:p14="http://schemas.microsoft.com/office/powerpoint/2010/main" val="36117099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EC7E73-E5A1-2E2C-246D-9EBD06EB17E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D17D098-84D6-FDB5-CA8B-2D6A3970893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0ECAA2F-CCE9-F104-E9C0-EFA57A22F72A}"/>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I reserve the right to impose a grade penalty for too many unexcused absences. Audio-recordings are not substitutes for attending class. Students should note that since audio recordings are to be permitted, their voice may be recorded by others during the class. Please speak to me if this is a concern for you.</a:t>
            </a:r>
            <a:endParaRPr lang="en-CA" sz="1200" dirty="0"/>
          </a:p>
          <a:p>
            <a:endParaRPr lang="en-US" dirty="0"/>
          </a:p>
        </p:txBody>
      </p:sp>
      <p:sp>
        <p:nvSpPr>
          <p:cNvPr id="4" name="Slide Number Placeholder 3">
            <a:extLst>
              <a:ext uri="{FF2B5EF4-FFF2-40B4-BE49-F238E27FC236}">
                <a16:creationId xmlns:a16="http://schemas.microsoft.com/office/drawing/2014/main" id="{508243F2-85EF-C6A8-3BD5-F5C7A1C11A98}"/>
              </a:ext>
            </a:extLst>
          </p:cNvPr>
          <p:cNvSpPr>
            <a:spLocks noGrp="1"/>
          </p:cNvSpPr>
          <p:nvPr>
            <p:ph type="sldNum" sz="quarter" idx="5"/>
          </p:nvPr>
        </p:nvSpPr>
        <p:spPr/>
        <p:txBody>
          <a:bodyPr/>
          <a:lstStyle/>
          <a:p>
            <a:fld id="{4AF79E1B-2C51-4B9B-8EA4-26DE9E345AFF}" type="slidenum">
              <a:rPr lang="en-US" smtClean="0"/>
              <a:t>10</a:t>
            </a:fld>
            <a:endParaRPr lang="en-US"/>
          </a:p>
        </p:txBody>
      </p:sp>
    </p:spTree>
    <p:extLst>
      <p:ext uri="{BB962C8B-B14F-4D97-AF65-F5344CB8AC3E}">
        <p14:creationId xmlns:p14="http://schemas.microsoft.com/office/powerpoint/2010/main" val="12198125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B6FE57-0239-1E1C-62A5-023D31477EF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D76E8CC-43C9-6412-4100-EE36059D12C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52CDF29-2676-A3EC-B5D3-D8E8B1E88BB8}"/>
              </a:ext>
            </a:extLst>
          </p:cNvPr>
          <p:cNvSpPr>
            <a:spLocks noGrp="1"/>
          </p:cNvSpPr>
          <p:nvPr>
            <p:ph type="body" idx="1"/>
          </p:nvPr>
        </p:nvSpPr>
        <p:spPr/>
        <p:txBody>
          <a:bodyPr/>
          <a:lstStyle/>
          <a:p>
            <a:r>
              <a:rPr lang="en-US" dirty="0"/>
              <a:t>Note that we are attempting to standardize grades across courses with the modernization, so some of this is updated department policy. What does each grade mean? </a:t>
            </a:r>
          </a:p>
          <a:p>
            <a:pPr marL="171450" indent="-171450">
              <a:buFontTx/>
              <a:buChar char="-"/>
            </a:pPr>
            <a:r>
              <a:rPr lang="en-US" dirty="0"/>
              <a:t>A+ is reserved for “blow me away” work – will expect no more than 5% of the class will get A+ in a term. “Full marks” happens at 85%, so you shouldn’t expect more than that most of the time. </a:t>
            </a:r>
          </a:p>
          <a:p>
            <a:pPr marL="171450" indent="-171450">
              <a:buFontTx/>
              <a:buChar char="-"/>
            </a:pPr>
            <a:r>
              <a:rPr lang="en-US" dirty="0"/>
              <a:t>Median/modal grade will be high B+, low A-. Don’t worry if you see a B+ on an assignment or paper! If you get a B or B-, you can interpret that as a signal that some work is needed.</a:t>
            </a:r>
          </a:p>
          <a:p>
            <a:pPr marL="171450" indent="-171450">
              <a:buFontTx/>
              <a:buChar char="-"/>
            </a:pPr>
            <a:r>
              <a:rPr lang="en-US" dirty="0"/>
              <a:t>Perfect grades aren’t going to be possible – assignments are not purely coding, but also interpretation (this isn’t math homework). Also grades will be distributed only as letters, since the numerical marks make no sense. </a:t>
            </a:r>
          </a:p>
          <a:p>
            <a:pPr marL="171450" indent="-171450">
              <a:buFontTx/>
              <a:buChar char="-"/>
            </a:pPr>
            <a:r>
              <a:rPr lang="en-US" dirty="0"/>
              <a:t>Grades aren’t nearly as important as learning. What does each grade mean for you moving forward? If you’re a qual or mixed methods person, a B+ is perfectly good here. An A+ would mean I want to poach you to become my HE student. </a:t>
            </a:r>
          </a:p>
        </p:txBody>
      </p:sp>
      <p:sp>
        <p:nvSpPr>
          <p:cNvPr id="4" name="Slide Number Placeholder 3">
            <a:extLst>
              <a:ext uri="{FF2B5EF4-FFF2-40B4-BE49-F238E27FC236}">
                <a16:creationId xmlns:a16="http://schemas.microsoft.com/office/drawing/2014/main" id="{65614568-9A23-26C2-DDEB-3269FA491659}"/>
              </a:ext>
            </a:extLst>
          </p:cNvPr>
          <p:cNvSpPr>
            <a:spLocks noGrp="1"/>
          </p:cNvSpPr>
          <p:nvPr>
            <p:ph type="sldNum" sz="quarter" idx="5"/>
          </p:nvPr>
        </p:nvSpPr>
        <p:spPr/>
        <p:txBody>
          <a:bodyPr/>
          <a:lstStyle/>
          <a:p>
            <a:fld id="{4AF79E1B-2C51-4B9B-8EA4-26DE9E345AFF}" type="slidenum">
              <a:rPr lang="en-US" smtClean="0"/>
              <a:t>11</a:t>
            </a:fld>
            <a:endParaRPr lang="en-US"/>
          </a:p>
        </p:txBody>
      </p:sp>
    </p:spTree>
    <p:extLst>
      <p:ext uri="{BB962C8B-B14F-4D97-AF65-F5344CB8AC3E}">
        <p14:creationId xmlns:p14="http://schemas.microsoft.com/office/powerpoint/2010/main" val="14921544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97BF98-14CC-4733-51B3-1D29E4CE2A8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F537B99-97C1-914B-70EA-C3F23EF7794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A87FBFC-7539-8AB7-AAA7-754DE89A24E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F0F4A92-73A7-FC4B-29C0-2DD3DE3C2181}"/>
              </a:ext>
            </a:extLst>
          </p:cNvPr>
          <p:cNvSpPr>
            <a:spLocks noGrp="1"/>
          </p:cNvSpPr>
          <p:nvPr>
            <p:ph type="sldNum" sz="quarter" idx="5"/>
          </p:nvPr>
        </p:nvSpPr>
        <p:spPr/>
        <p:txBody>
          <a:bodyPr/>
          <a:lstStyle/>
          <a:p>
            <a:fld id="{4AF79E1B-2C51-4B9B-8EA4-26DE9E345AFF}" type="slidenum">
              <a:rPr lang="en-US" smtClean="0"/>
              <a:t>12</a:t>
            </a:fld>
            <a:endParaRPr lang="en-US"/>
          </a:p>
        </p:txBody>
      </p:sp>
    </p:spTree>
    <p:extLst>
      <p:ext uri="{BB962C8B-B14F-4D97-AF65-F5344CB8AC3E}">
        <p14:creationId xmlns:p14="http://schemas.microsoft.com/office/powerpoint/2010/main" val="26877400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4AF79E1B-2C51-4B9B-8EA4-26DE9E345AFF}" type="slidenum">
              <a:rPr lang="en-US" smtClean="0"/>
              <a:t>13</a:t>
            </a:fld>
            <a:endParaRPr lang="en-US"/>
          </a:p>
        </p:txBody>
      </p:sp>
    </p:spTree>
    <p:extLst>
      <p:ext uri="{BB962C8B-B14F-4D97-AF65-F5344CB8AC3E}">
        <p14:creationId xmlns:p14="http://schemas.microsoft.com/office/powerpoint/2010/main" val="18835981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How do you explain these concepts (especially to other fields that don’t get “health economics” relative to QALYs)? </a:t>
            </a:r>
          </a:p>
          <a:p>
            <a:r>
              <a:rPr lang="en-CA" dirty="0"/>
              <a:t>Some thoughts: optimization subject to constraints. Thinking carefully about all sides of a </a:t>
            </a:r>
            <a:r>
              <a:rPr lang="en-CA" dirty="0" err="1"/>
              <a:t>tradeoff</a:t>
            </a:r>
            <a:r>
              <a:rPr lang="en-CA" dirty="0"/>
              <a:t>. Thinking through how people make choices, and what kinds of preferences/incentives lead to that choice (this is all built into modeling)</a:t>
            </a:r>
          </a:p>
        </p:txBody>
      </p:sp>
      <p:sp>
        <p:nvSpPr>
          <p:cNvPr id="4" name="Slide Number Placeholder 3"/>
          <p:cNvSpPr>
            <a:spLocks noGrp="1"/>
          </p:cNvSpPr>
          <p:nvPr>
            <p:ph type="sldNum" sz="quarter" idx="5"/>
          </p:nvPr>
        </p:nvSpPr>
        <p:spPr/>
        <p:txBody>
          <a:bodyPr/>
          <a:lstStyle/>
          <a:p>
            <a:fld id="{4AF79E1B-2C51-4B9B-8EA4-26DE9E345AFF}" type="slidenum">
              <a:rPr lang="en-US" smtClean="0"/>
              <a:t>14</a:t>
            </a:fld>
            <a:endParaRPr lang="en-US"/>
          </a:p>
        </p:txBody>
      </p:sp>
    </p:spTree>
    <p:extLst>
      <p:ext uri="{BB962C8B-B14F-4D97-AF65-F5344CB8AC3E}">
        <p14:creationId xmlns:p14="http://schemas.microsoft.com/office/powerpoint/2010/main" val="6479247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Some thoughts: optimization subject to constraints</a:t>
            </a:r>
          </a:p>
        </p:txBody>
      </p:sp>
      <p:sp>
        <p:nvSpPr>
          <p:cNvPr id="4" name="Slide Number Placeholder 3"/>
          <p:cNvSpPr>
            <a:spLocks noGrp="1"/>
          </p:cNvSpPr>
          <p:nvPr>
            <p:ph type="sldNum" sz="quarter" idx="5"/>
          </p:nvPr>
        </p:nvSpPr>
        <p:spPr/>
        <p:txBody>
          <a:bodyPr/>
          <a:lstStyle/>
          <a:p>
            <a:fld id="{4AF79E1B-2C51-4B9B-8EA4-26DE9E345AFF}" type="slidenum">
              <a:rPr lang="en-US" smtClean="0"/>
              <a:t>15</a:t>
            </a:fld>
            <a:endParaRPr lang="en-US"/>
          </a:p>
        </p:txBody>
      </p:sp>
    </p:spTree>
    <p:extLst>
      <p:ext uri="{BB962C8B-B14F-4D97-AF65-F5344CB8AC3E}">
        <p14:creationId xmlns:p14="http://schemas.microsoft.com/office/powerpoint/2010/main" val="7231454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Video – none of this will be new to you, but I want us to (a) see some real health economists talking (we’ll read papers by all of these people!) and (b) see how they talk about things differently than non-</a:t>
            </a:r>
            <a:r>
              <a:rPr lang="en-CA" dirty="0" err="1"/>
              <a:t>econs</a:t>
            </a:r>
            <a:r>
              <a:rPr lang="en-CA" dirty="0"/>
              <a:t>. Think about what is surprising to you? What casts things in a new light, what lines up with your priors, what ruffles your feathers? It’s from a US perspective but I don’t think that matters much here (or does it to you? Why? ) </a:t>
            </a:r>
          </a:p>
        </p:txBody>
      </p:sp>
      <p:sp>
        <p:nvSpPr>
          <p:cNvPr id="4" name="Slide Number Placeholder 3"/>
          <p:cNvSpPr>
            <a:spLocks noGrp="1"/>
          </p:cNvSpPr>
          <p:nvPr>
            <p:ph type="sldNum" sz="quarter" idx="5"/>
          </p:nvPr>
        </p:nvSpPr>
        <p:spPr/>
        <p:txBody>
          <a:bodyPr/>
          <a:lstStyle/>
          <a:p>
            <a:fld id="{4AF79E1B-2C51-4B9B-8EA4-26DE9E345AFF}" type="slidenum">
              <a:rPr lang="en-US" smtClean="0"/>
              <a:t>16</a:t>
            </a:fld>
            <a:endParaRPr lang="en-US"/>
          </a:p>
        </p:txBody>
      </p:sp>
    </p:spTree>
    <p:extLst>
      <p:ext uri="{BB962C8B-B14F-4D97-AF65-F5344CB8AC3E}">
        <p14:creationId xmlns:p14="http://schemas.microsoft.com/office/powerpoint/2010/main" val="7387805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Think carefully about patient/provider behaviors, clarify incentives, causal impacts + distributional effects. </a:t>
            </a:r>
            <a:r>
              <a:rPr lang="en-CA" dirty="0" err="1"/>
              <a:t>Tradeoffs</a:t>
            </a:r>
            <a:r>
              <a:rPr lang="en-CA" dirty="0"/>
              <a:t> highlighted in next slide.</a:t>
            </a:r>
          </a:p>
        </p:txBody>
      </p:sp>
      <p:sp>
        <p:nvSpPr>
          <p:cNvPr id="4" name="Slide Number Placeholder 3"/>
          <p:cNvSpPr>
            <a:spLocks noGrp="1"/>
          </p:cNvSpPr>
          <p:nvPr>
            <p:ph type="sldNum" sz="quarter" idx="5"/>
          </p:nvPr>
        </p:nvSpPr>
        <p:spPr/>
        <p:txBody>
          <a:bodyPr/>
          <a:lstStyle/>
          <a:p>
            <a:fld id="{4AF79E1B-2C51-4B9B-8EA4-26DE9E345AFF}" type="slidenum">
              <a:rPr lang="en-US" smtClean="0"/>
              <a:t>17</a:t>
            </a:fld>
            <a:endParaRPr lang="en-US"/>
          </a:p>
        </p:txBody>
      </p:sp>
    </p:spTree>
    <p:extLst>
      <p:ext uri="{BB962C8B-B14F-4D97-AF65-F5344CB8AC3E}">
        <p14:creationId xmlns:p14="http://schemas.microsoft.com/office/powerpoint/2010/main" val="12969144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Here’s the problem: expensive gas prices. Solution: a proposed price freeze.</a:t>
            </a:r>
          </a:p>
        </p:txBody>
      </p:sp>
      <p:sp>
        <p:nvSpPr>
          <p:cNvPr id="4" name="Slide Number Placeholder 3"/>
          <p:cNvSpPr>
            <a:spLocks noGrp="1"/>
          </p:cNvSpPr>
          <p:nvPr>
            <p:ph type="sldNum" sz="quarter" idx="5"/>
          </p:nvPr>
        </p:nvSpPr>
        <p:spPr/>
        <p:txBody>
          <a:bodyPr/>
          <a:lstStyle/>
          <a:p>
            <a:fld id="{4AF79E1B-2C51-4B9B-8EA4-26DE9E345AFF}" type="slidenum">
              <a:rPr lang="en-US" smtClean="0"/>
              <a:t>18</a:t>
            </a:fld>
            <a:endParaRPr lang="en-US"/>
          </a:p>
        </p:txBody>
      </p:sp>
    </p:spTree>
    <p:extLst>
      <p:ext uri="{BB962C8B-B14F-4D97-AF65-F5344CB8AC3E}">
        <p14:creationId xmlns:p14="http://schemas.microsoft.com/office/powerpoint/2010/main" val="15514033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How do we think about this? Two sides of the story – do we help people now, or do we think about dynamic incentives? </a:t>
            </a:r>
          </a:p>
        </p:txBody>
      </p:sp>
      <p:sp>
        <p:nvSpPr>
          <p:cNvPr id="4" name="Slide Number Placeholder 3"/>
          <p:cNvSpPr>
            <a:spLocks noGrp="1"/>
          </p:cNvSpPr>
          <p:nvPr>
            <p:ph type="sldNum" sz="quarter" idx="5"/>
          </p:nvPr>
        </p:nvSpPr>
        <p:spPr/>
        <p:txBody>
          <a:bodyPr/>
          <a:lstStyle/>
          <a:p>
            <a:fld id="{4AF79E1B-2C51-4B9B-8EA4-26DE9E345AFF}" type="slidenum">
              <a:rPr lang="en-US" smtClean="0"/>
              <a:t>19</a:t>
            </a:fld>
            <a:endParaRPr lang="en-US"/>
          </a:p>
        </p:txBody>
      </p:sp>
    </p:spTree>
    <p:extLst>
      <p:ext uri="{BB962C8B-B14F-4D97-AF65-F5344CB8AC3E}">
        <p14:creationId xmlns:p14="http://schemas.microsoft.com/office/powerpoint/2010/main" val="18174266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4AF79E1B-2C51-4B9B-8EA4-26DE9E345AFF}" type="slidenum">
              <a:rPr lang="en-US" smtClean="0"/>
              <a:t>2</a:t>
            </a:fld>
            <a:endParaRPr lang="en-US"/>
          </a:p>
        </p:txBody>
      </p:sp>
    </p:spTree>
    <p:extLst>
      <p:ext uri="{BB962C8B-B14F-4D97-AF65-F5344CB8AC3E}">
        <p14:creationId xmlns:p14="http://schemas.microsoft.com/office/powerpoint/2010/main" val="5032907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Frequent political discussions involve “head in the sand” </a:t>
            </a:r>
          </a:p>
        </p:txBody>
      </p:sp>
      <p:sp>
        <p:nvSpPr>
          <p:cNvPr id="4" name="Slide Number Placeholder 3"/>
          <p:cNvSpPr>
            <a:spLocks noGrp="1"/>
          </p:cNvSpPr>
          <p:nvPr>
            <p:ph type="sldNum" sz="quarter" idx="5"/>
          </p:nvPr>
        </p:nvSpPr>
        <p:spPr/>
        <p:txBody>
          <a:bodyPr/>
          <a:lstStyle/>
          <a:p>
            <a:fld id="{4AF79E1B-2C51-4B9B-8EA4-26DE9E345AFF}" type="slidenum">
              <a:rPr lang="en-US" smtClean="0"/>
              <a:t>20</a:t>
            </a:fld>
            <a:endParaRPr lang="en-US"/>
          </a:p>
        </p:txBody>
      </p:sp>
    </p:spTree>
    <p:extLst>
      <p:ext uri="{BB962C8B-B14F-4D97-AF65-F5344CB8AC3E}">
        <p14:creationId xmlns:p14="http://schemas.microsoft.com/office/powerpoint/2010/main" val="36346979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So a toy model here would have what? Some notion of time, with actions today affecting states tomorrow.  Some measure of externalities from natural gas production. Some way to think about welfare across time.</a:t>
            </a:r>
          </a:p>
        </p:txBody>
      </p:sp>
      <p:sp>
        <p:nvSpPr>
          <p:cNvPr id="4" name="Slide Number Placeholder 3"/>
          <p:cNvSpPr>
            <a:spLocks noGrp="1"/>
          </p:cNvSpPr>
          <p:nvPr>
            <p:ph type="sldNum" sz="quarter" idx="5"/>
          </p:nvPr>
        </p:nvSpPr>
        <p:spPr/>
        <p:txBody>
          <a:bodyPr/>
          <a:lstStyle/>
          <a:p>
            <a:fld id="{4AF79E1B-2C51-4B9B-8EA4-26DE9E345AFF}" type="slidenum">
              <a:rPr lang="en-US" smtClean="0"/>
              <a:t>21</a:t>
            </a:fld>
            <a:endParaRPr lang="en-US"/>
          </a:p>
        </p:txBody>
      </p:sp>
    </p:spTree>
    <p:extLst>
      <p:ext uri="{BB962C8B-B14F-4D97-AF65-F5344CB8AC3E}">
        <p14:creationId xmlns:p14="http://schemas.microsoft.com/office/powerpoint/2010/main" val="39900758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show all of these in the Grossman and Darden papers (mostly Darden). Another example: </a:t>
            </a:r>
          </a:p>
          <a:p>
            <a:pPr marL="228600" indent="-228600">
              <a:buAutoNum type="arabicPeriod"/>
            </a:pPr>
            <a:r>
              <a:rPr lang="en-US" dirty="0"/>
              <a:t>A model might indicate why there would be spillover effects in a health shock onto another family member</a:t>
            </a:r>
          </a:p>
          <a:p>
            <a:pPr marL="228600" indent="-228600">
              <a:buAutoNum type="arabicPeriod"/>
            </a:pPr>
            <a:r>
              <a:rPr lang="en-US" dirty="0"/>
              <a:t>They might show why those effects could be positive (more spending = lower prices = more household spending) or negative (more spending = less resources for other members = lower household spending)</a:t>
            </a:r>
          </a:p>
          <a:p>
            <a:pPr marL="228600" indent="-228600">
              <a:buAutoNum type="arabicPeriod"/>
            </a:pPr>
            <a:r>
              <a:rPr lang="en-US" dirty="0"/>
              <a:t>They will generate some implications (dynamics of responses)</a:t>
            </a:r>
          </a:p>
          <a:p>
            <a:pPr marL="228600" indent="-228600">
              <a:buAutoNum type="arabicPeriod"/>
            </a:pPr>
            <a:r>
              <a:rPr lang="en-US" dirty="0"/>
              <a:t>The model + empirical results show mechanism (e.g., as in (2))</a:t>
            </a:r>
          </a:p>
        </p:txBody>
      </p:sp>
      <p:sp>
        <p:nvSpPr>
          <p:cNvPr id="4" name="Slide Number Placeholder 3"/>
          <p:cNvSpPr>
            <a:spLocks noGrp="1"/>
          </p:cNvSpPr>
          <p:nvPr>
            <p:ph type="sldNum" sz="quarter" idx="5"/>
          </p:nvPr>
        </p:nvSpPr>
        <p:spPr/>
        <p:txBody>
          <a:bodyPr/>
          <a:lstStyle/>
          <a:p>
            <a:fld id="{4AF79E1B-2C51-4B9B-8EA4-26DE9E345AFF}" type="slidenum">
              <a:rPr lang="en-US" smtClean="0"/>
              <a:t>22</a:t>
            </a:fld>
            <a:endParaRPr lang="en-US"/>
          </a:p>
        </p:txBody>
      </p:sp>
    </p:spTree>
    <p:extLst>
      <p:ext uri="{BB962C8B-B14F-4D97-AF65-F5344CB8AC3E}">
        <p14:creationId xmlns:p14="http://schemas.microsoft.com/office/powerpoint/2010/main" val="118837278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Models will help us formalize the economic concepts coming into play in our settings. So like </a:t>
            </a:r>
            <a:r>
              <a:rPr lang="en-CA" dirty="0" err="1"/>
              <a:t>Lagrangians</a:t>
            </a:r>
            <a:endParaRPr lang="en-CA" dirty="0"/>
          </a:p>
        </p:txBody>
      </p:sp>
      <p:sp>
        <p:nvSpPr>
          <p:cNvPr id="4" name="Slide Number Placeholder 3"/>
          <p:cNvSpPr>
            <a:spLocks noGrp="1"/>
          </p:cNvSpPr>
          <p:nvPr>
            <p:ph type="sldNum" sz="quarter" idx="5"/>
          </p:nvPr>
        </p:nvSpPr>
        <p:spPr/>
        <p:txBody>
          <a:bodyPr/>
          <a:lstStyle/>
          <a:p>
            <a:fld id="{4AF79E1B-2C51-4B9B-8EA4-26DE9E345AFF}" type="slidenum">
              <a:rPr lang="en-US" smtClean="0"/>
              <a:t>23</a:t>
            </a:fld>
            <a:endParaRPr lang="en-US"/>
          </a:p>
        </p:txBody>
      </p:sp>
    </p:spTree>
    <p:extLst>
      <p:ext uri="{BB962C8B-B14F-4D97-AF65-F5344CB8AC3E}">
        <p14:creationId xmlns:p14="http://schemas.microsoft.com/office/powerpoint/2010/main" val="124948025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We’ll do less of 3, but there is a continuum, not dichotomy here </a:t>
            </a:r>
          </a:p>
        </p:txBody>
      </p:sp>
      <p:sp>
        <p:nvSpPr>
          <p:cNvPr id="4" name="Slide Number Placeholder 3"/>
          <p:cNvSpPr>
            <a:spLocks noGrp="1"/>
          </p:cNvSpPr>
          <p:nvPr>
            <p:ph type="sldNum" sz="quarter" idx="5"/>
          </p:nvPr>
        </p:nvSpPr>
        <p:spPr/>
        <p:txBody>
          <a:bodyPr/>
          <a:lstStyle/>
          <a:p>
            <a:fld id="{4AF79E1B-2C51-4B9B-8EA4-26DE9E345AFF}" type="slidenum">
              <a:rPr lang="en-US" smtClean="0"/>
              <a:t>24</a:t>
            </a:fld>
            <a:endParaRPr lang="en-US"/>
          </a:p>
        </p:txBody>
      </p:sp>
    </p:spTree>
    <p:extLst>
      <p:ext uri="{BB962C8B-B14F-4D97-AF65-F5344CB8AC3E}">
        <p14:creationId xmlns:p14="http://schemas.microsoft.com/office/powerpoint/2010/main" val="26447147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We’ll do less of 3, but there is a continuum, not dichotomy here </a:t>
            </a:r>
          </a:p>
        </p:txBody>
      </p:sp>
      <p:sp>
        <p:nvSpPr>
          <p:cNvPr id="4" name="Slide Number Placeholder 3"/>
          <p:cNvSpPr>
            <a:spLocks noGrp="1"/>
          </p:cNvSpPr>
          <p:nvPr>
            <p:ph type="sldNum" sz="quarter" idx="5"/>
          </p:nvPr>
        </p:nvSpPr>
        <p:spPr/>
        <p:txBody>
          <a:bodyPr/>
          <a:lstStyle/>
          <a:p>
            <a:fld id="{4AF79E1B-2C51-4B9B-8EA4-26DE9E345AFF}" type="slidenum">
              <a:rPr lang="en-US" smtClean="0"/>
              <a:t>25</a:t>
            </a:fld>
            <a:endParaRPr lang="en-US"/>
          </a:p>
        </p:txBody>
      </p:sp>
    </p:spTree>
    <p:extLst>
      <p:ext uri="{BB962C8B-B14F-4D97-AF65-F5344CB8AC3E}">
        <p14:creationId xmlns:p14="http://schemas.microsoft.com/office/powerpoint/2010/main" val="75549344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This is a readings class, so we’ll be doing a deep dive into each model. </a:t>
            </a:r>
          </a:p>
        </p:txBody>
      </p:sp>
      <p:sp>
        <p:nvSpPr>
          <p:cNvPr id="4" name="Slide Number Placeholder 3"/>
          <p:cNvSpPr>
            <a:spLocks noGrp="1"/>
          </p:cNvSpPr>
          <p:nvPr>
            <p:ph type="sldNum" sz="quarter" idx="5"/>
          </p:nvPr>
        </p:nvSpPr>
        <p:spPr/>
        <p:txBody>
          <a:bodyPr/>
          <a:lstStyle/>
          <a:p>
            <a:fld id="{4AF79E1B-2C51-4B9B-8EA4-26DE9E345AFF}" type="slidenum">
              <a:rPr lang="en-US" smtClean="0"/>
              <a:t>26</a:t>
            </a:fld>
            <a:endParaRPr lang="en-US"/>
          </a:p>
        </p:txBody>
      </p:sp>
    </p:spTree>
    <p:extLst>
      <p:ext uri="{BB962C8B-B14F-4D97-AF65-F5344CB8AC3E}">
        <p14:creationId xmlns:p14="http://schemas.microsoft.com/office/powerpoint/2010/main" val="308836437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This is a readings class, so we’ll be doing a deep dive into each model. </a:t>
            </a:r>
          </a:p>
        </p:txBody>
      </p:sp>
      <p:sp>
        <p:nvSpPr>
          <p:cNvPr id="4" name="Slide Number Placeholder 3"/>
          <p:cNvSpPr>
            <a:spLocks noGrp="1"/>
          </p:cNvSpPr>
          <p:nvPr>
            <p:ph type="sldNum" sz="quarter" idx="5"/>
          </p:nvPr>
        </p:nvSpPr>
        <p:spPr/>
        <p:txBody>
          <a:bodyPr/>
          <a:lstStyle/>
          <a:p>
            <a:fld id="{4AF79E1B-2C51-4B9B-8EA4-26DE9E345AFF}" type="slidenum">
              <a:rPr lang="en-US" smtClean="0"/>
              <a:t>27</a:t>
            </a:fld>
            <a:endParaRPr lang="en-US"/>
          </a:p>
        </p:txBody>
      </p:sp>
    </p:spTree>
    <p:extLst>
      <p:ext uri="{BB962C8B-B14F-4D97-AF65-F5344CB8AC3E}">
        <p14:creationId xmlns:p14="http://schemas.microsoft.com/office/powerpoint/2010/main" val="114505194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This is a readings class, so we’ll be doing a deep dive into each model. </a:t>
            </a:r>
          </a:p>
        </p:txBody>
      </p:sp>
      <p:sp>
        <p:nvSpPr>
          <p:cNvPr id="4" name="Slide Number Placeholder 3"/>
          <p:cNvSpPr>
            <a:spLocks noGrp="1"/>
          </p:cNvSpPr>
          <p:nvPr>
            <p:ph type="sldNum" sz="quarter" idx="5"/>
          </p:nvPr>
        </p:nvSpPr>
        <p:spPr/>
        <p:txBody>
          <a:bodyPr/>
          <a:lstStyle/>
          <a:p>
            <a:fld id="{4AF79E1B-2C51-4B9B-8EA4-26DE9E345AFF}" type="slidenum">
              <a:rPr lang="en-US" smtClean="0"/>
              <a:t>28</a:t>
            </a:fld>
            <a:endParaRPr lang="en-US"/>
          </a:p>
        </p:txBody>
      </p:sp>
    </p:spTree>
    <p:extLst>
      <p:ext uri="{BB962C8B-B14F-4D97-AF65-F5344CB8AC3E}">
        <p14:creationId xmlns:p14="http://schemas.microsoft.com/office/powerpoint/2010/main" val="154044800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This is a readings class, so we’ll be doing a deep dive into each model. </a:t>
            </a:r>
          </a:p>
        </p:txBody>
      </p:sp>
      <p:sp>
        <p:nvSpPr>
          <p:cNvPr id="4" name="Slide Number Placeholder 3"/>
          <p:cNvSpPr>
            <a:spLocks noGrp="1"/>
          </p:cNvSpPr>
          <p:nvPr>
            <p:ph type="sldNum" sz="quarter" idx="5"/>
          </p:nvPr>
        </p:nvSpPr>
        <p:spPr/>
        <p:txBody>
          <a:bodyPr/>
          <a:lstStyle/>
          <a:p>
            <a:fld id="{4AF79E1B-2C51-4B9B-8EA4-26DE9E345AFF}" type="slidenum">
              <a:rPr lang="en-US" smtClean="0"/>
              <a:t>29</a:t>
            </a:fld>
            <a:endParaRPr lang="en-US"/>
          </a:p>
        </p:txBody>
      </p:sp>
    </p:spTree>
    <p:extLst>
      <p:ext uri="{BB962C8B-B14F-4D97-AF65-F5344CB8AC3E}">
        <p14:creationId xmlns:p14="http://schemas.microsoft.com/office/powerpoint/2010/main" val="38620930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Pretty flexible, just email me</a:t>
            </a:r>
          </a:p>
        </p:txBody>
      </p:sp>
      <p:sp>
        <p:nvSpPr>
          <p:cNvPr id="4" name="Slide Number Placeholder 3"/>
          <p:cNvSpPr>
            <a:spLocks noGrp="1"/>
          </p:cNvSpPr>
          <p:nvPr>
            <p:ph type="sldNum" sz="quarter" idx="5"/>
          </p:nvPr>
        </p:nvSpPr>
        <p:spPr/>
        <p:txBody>
          <a:bodyPr/>
          <a:lstStyle/>
          <a:p>
            <a:fld id="{4AF79E1B-2C51-4B9B-8EA4-26DE9E345AFF}" type="slidenum">
              <a:rPr lang="en-US" smtClean="0"/>
              <a:t>3</a:t>
            </a:fld>
            <a:endParaRPr lang="en-US"/>
          </a:p>
        </p:txBody>
      </p:sp>
    </p:spTree>
    <p:extLst>
      <p:ext uri="{BB962C8B-B14F-4D97-AF65-F5344CB8AC3E}">
        <p14:creationId xmlns:p14="http://schemas.microsoft.com/office/powerpoint/2010/main" val="103055571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4AF79E1B-2C51-4B9B-8EA4-26DE9E345AFF}" type="slidenum">
              <a:rPr lang="en-US" smtClean="0"/>
              <a:t>30</a:t>
            </a:fld>
            <a:endParaRPr lang="en-US"/>
          </a:p>
        </p:txBody>
      </p:sp>
    </p:spTree>
    <p:extLst>
      <p:ext uri="{BB962C8B-B14F-4D97-AF65-F5344CB8AC3E}">
        <p14:creationId xmlns:p14="http://schemas.microsoft.com/office/powerpoint/2010/main" val="287703381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 </a:t>
            </a:r>
            <a:r>
              <a:rPr lang="en-US" dirty="0"/>
              <a:t>Work through the demand example all the way to an equilibrium – this is the type of algebra that we do</a:t>
            </a:r>
            <a:endParaRPr lang="en-CA" dirty="0"/>
          </a:p>
          <a:p>
            <a:r>
              <a:rPr lang="en-CA" dirty="0"/>
              <a:t>- Notes on the intuition behind </a:t>
            </a:r>
            <a:r>
              <a:rPr lang="en-CA" dirty="0" err="1"/>
              <a:t>Lagrangians</a:t>
            </a:r>
            <a:r>
              <a:rPr lang="en-CA" dirty="0"/>
              <a:t>: https://medium.com/@andrew.chamberlain/a-simple-explanation-of-why-lagrange-multipliers-works-253e2cdcbf74</a:t>
            </a:r>
          </a:p>
        </p:txBody>
      </p:sp>
      <p:sp>
        <p:nvSpPr>
          <p:cNvPr id="4" name="Slide Number Placeholder 3"/>
          <p:cNvSpPr>
            <a:spLocks noGrp="1"/>
          </p:cNvSpPr>
          <p:nvPr>
            <p:ph type="sldNum" sz="quarter" idx="5"/>
          </p:nvPr>
        </p:nvSpPr>
        <p:spPr/>
        <p:txBody>
          <a:bodyPr/>
          <a:lstStyle/>
          <a:p>
            <a:fld id="{4AF79E1B-2C51-4B9B-8EA4-26DE9E345AFF}" type="slidenum">
              <a:rPr lang="en-US" smtClean="0"/>
              <a:t>31</a:t>
            </a:fld>
            <a:endParaRPr lang="en-US"/>
          </a:p>
        </p:txBody>
      </p:sp>
    </p:spTree>
    <p:extLst>
      <p:ext uri="{BB962C8B-B14F-4D97-AF65-F5344CB8AC3E}">
        <p14:creationId xmlns:p14="http://schemas.microsoft.com/office/powerpoint/2010/main" val="162092374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F536DB-AEE3-9B93-F807-BFCD0543B8B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371BD01-748A-3790-2DD2-305C1D11984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239A94F-D97F-7B37-88FE-B0353FF74884}"/>
              </a:ext>
            </a:extLst>
          </p:cNvPr>
          <p:cNvSpPr>
            <a:spLocks noGrp="1"/>
          </p:cNvSpPr>
          <p:nvPr>
            <p:ph type="body" idx="1"/>
          </p:nvPr>
        </p:nvSpPr>
        <p:spPr/>
        <p:txBody>
          <a:bodyPr/>
          <a:lstStyle/>
          <a:p>
            <a:r>
              <a:rPr lang="en-CA" dirty="0"/>
              <a:t>Basically, what we’re doing in this class is discussing optimization – that’s what models show for us</a:t>
            </a:r>
          </a:p>
        </p:txBody>
      </p:sp>
      <p:sp>
        <p:nvSpPr>
          <p:cNvPr id="4" name="Slide Number Placeholder 3">
            <a:extLst>
              <a:ext uri="{FF2B5EF4-FFF2-40B4-BE49-F238E27FC236}">
                <a16:creationId xmlns:a16="http://schemas.microsoft.com/office/drawing/2014/main" id="{94A64CC2-1781-0198-7545-3061BBE360BA}"/>
              </a:ext>
            </a:extLst>
          </p:cNvPr>
          <p:cNvSpPr>
            <a:spLocks noGrp="1"/>
          </p:cNvSpPr>
          <p:nvPr>
            <p:ph type="sldNum" sz="quarter" idx="5"/>
          </p:nvPr>
        </p:nvSpPr>
        <p:spPr/>
        <p:txBody>
          <a:bodyPr/>
          <a:lstStyle/>
          <a:p>
            <a:fld id="{4AF79E1B-2C51-4B9B-8EA4-26DE9E345AFF}" type="slidenum">
              <a:rPr lang="en-US" smtClean="0"/>
              <a:t>32</a:t>
            </a:fld>
            <a:endParaRPr lang="en-US"/>
          </a:p>
        </p:txBody>
      </p:sp>
    </p:spTree>
    <p:extLst>
      <p:ext uri="{BB962C8B-B14F-4D97-AF65-F5344CB8AC3E}">
        <p14:creationId xmlns:p14="http://schemas.microsoft.com/office/powerpoint/2010/main" val="24492725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4AF79E1B-2C51-4B9B-8EA4-26DE9E345AFF}" type="slidenum">
              <a:rPr lang="en-US" smtClean="0"/>
              <a:t>33</a:t>
            </a:fld>
            <a:endParaRPr lang="en-US"/>
          </a:p>
        </p:txBody>
      </p:sp>
    </p:spTree>
    <p:extLst>
      <p:ext uri="{BB962C8B-B14F-4D97-AF65-F5344CB8AC3E}">
        <p14:creationId xmlns:p14="http://schemas.microsoft.com/office/powerpoint/2010/main" val="286438462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So we’re going to expand a model of demand and think about demand for health </a:t>
            </a:r>
            <a:r>
              <a:rPr lang="en-CA" i="1" dirty="0"/>
              <a:t>states</a:t>
            </a:r>
            <a:endParaRPr lang="en-CA" dirty="0"/>
          </a:p>
        </p:txBody>
      </p:sp>
      <p:sp>
        <p:nvSpPr>
          <p:cNvPr id="4" name="Slide Number Placeholder 3"/>
          <p:cNvSpPr>
            <a:spLocks noGrp="1"/>
          </p:cNvSpPr>
          <p:nvPr>
            <p:ph type="sldNum" sz="quarter" idx="5"/>
          </p:nvPr>
        </p:nvSpPr>
        <p:spPr/>
        <p:txBody>
          <a:bodyPr/>
          <a:lstStyle/>
          <a:p>
            <a:fld id="{4AF79E1B-2C51-4B9B-8EA4-26DE9E345AFF}" type="slidenum">
              <a:rPr lang="en-US" smtClean="0"/>
              <a:t>34</a:t>
            </a:fld>
            <a:endParaRPr lang="en-US"/>
          </a:p>
        </p:txBody>
      </p:sp>
    </p:spTree>
    <p:extLst>
      <p:ext uri="{BB962C8B-B14F-4D97-AF65-F5344CB8AC3E}">
        <p14:creationId xmlns:p14="http://schemas.microsoft.com/office/powerpoint/2010/main" val="235460198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Little u is our index. </a:t>
            </a:r>
            <a:r>
              <a:rPr lang="en-CA" dirty="0" err="1"/>
              <a:t>H_i</a:t>
            </a:r>
            <a:r>
              <a:rPr lang="en-CA" dirty="0"/>
              <a:t> is health status and </a:t>
            </a:r>
            <a:r>
              <a:rPr lang="en-CA" dirty="0" err="1"/>
              <a:t>Z_i</a:t>
            </a:r>
            <a:r>
              <a:rPr lang="en-CA" dirty="0"/>
              <a:t> is consumption of everything else (food, opera, etc.). For now we are starting with one period. The central question is (a) why do different people make different choices about health? (Answer is, unsurprisingly, different preferences)</a:t>
            </a:r>
          </a:p>
        </p:txBody>
      </p:sp>
      <p:sp>
        <p:nvSpPr>
          <p:cNvPr id="4" name="Slide Number Placeholder 3"/>
          <p:cNvSpPr>
            <a:spLocks noGrp="1"/>
          </p:cNvSpPr>
          <p:nvPr>
            <p:ph type="sldNum" sz="quarter" idx="5"/>
          </p:nvPr>
        </p:nvSpPr>
        <p:spPr/>
        <p:txBody>
          <a:bodyPr/>
          <a:lstStyle/>
          <a:p>
            <a:fld id="{4AF79E1B-2C51-4B9B-8EA4-26DE9E345AFF}" type="slidenum">
              <a:rPr lang="en-US" smtClean="0"/>
              <a:t>35</a:t>
            </a:fld>
            <a:endParaRPr lang="en-US"/>
          </a:p>
        </p:txBody>
      </p:sp>
    </p:spTree>
    <p:extLst>
      <p:ext uri="{BB962C8B-B14F-4D97-AF65-F5344CB8AC3E}">
        <p14:creationId xmlns:p14="http://schemas.microsoft.com/office/powerpoint/2010/main" val="114181149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Sample function: Cobb-Douglas (and then think about the direction of the partial derivatives). </a:t>
            </a:r>
          </a:p>
          <a:p>
            <a:r>
              <a:rPr lang="en-CA" dirty="0"/>
              <a:t>Discuss stock and flow variables. </a:t>
            </a:r>
          </a:p>
          <a:p>
            <a:r>
              <a:rPr lang="en-CA" dirty="0"/>
              <a:t>Health care (vaccines </a:t>
            </a:r>
            <a:r>
              <a:rPr lang="en-CA" dirty="0" err="1"/>
              <a:t>etc</a:t>
            </a:r>
            <a:r>
              <a:rPr lang="en-CA" dirty="0"/>
              <a:t>) only appear as they influence H. So you could write H as a function of all health services. This is one of Grossman’s points: people don’t consume cardiac stress tests, they consume good health – how does that change the model? </a:t>
            </a:r>
          </a:p>
        </p:txBody>
      </p:sp>
      <p:sp>
        <p:nvSpPr>
          <p:cNvPr id="4" name="Slide Number Placeholder 3"/>
          <p:cNvSpPr>
            <a:spLocks noGrp="1"/>
          </p:cNvSpPr>
          <p:nvPr>
            <p:ph type="sldNum" sz="quarter" idx="5"/>
          </p:nvPr>
        </p:nvSpPr>
        <p:spPr/>
        <p:txBody>
          <a:bodyPr/>
          <a:lstStyle/>
          <a:p>
            <a:fld id="{4AF79E1B-2C51-4B9B-8EA4-26DE9E345AFF}" type="slidenum">
              <a:rPr lang="en-US" smtClean="0"/>
              <a:t>36</a:t>
            </a:fld>
            <a:endParaRPr lang="en-US"/>
          </a:p>
        </p:txBody>
      </p:sp>
    </p:spTree>
    <p:extLst>
      <p:ext uri="{BB962C8B-B14F-4D97-AF65-F5344CB8AC3E}">
        <p14:creationId xmlns:p14="http://schemas.microsoft.com/office/powerpoint/2010/main" val="381256686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4AF79E1B-2C51-4B9B-8EA4-26DE9E345AFF}" type="slidenum">
              <a:rPr lang="en-US" smtClean="0"/>
              <a:t>37</a:t>
            </a:fld>
            <a:endParaRPr lang="en-US"/>
          </a:p>
        </p:txBody>
      </p:sp>
    </p:spTree>
    <p:extLst>
      <p:ext uri="{BB962C8B-B14F-4D97-AF65-F5344CB8AC3E}">
        <p14:creationId xmlns:p14="http://schemas.microsoft.com/office/powerpoint/2010/main" val="149250834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4AF79E1B-2C51-4B9B-8EA4-26DE9E345AFF}" type="slidenum">
              <a:rPr lang="en-US" smtClean="0"/>
              <a:t>38</a:t>
            </a:fld>
            <a:endParaRPr lang="en-US"/>
          </a:p>
        </p:txBody>
      </p:sp>
    </p:spTree>
    <p:extLst>
      <p:ext uri="{BB962C8B-B14F-4D97-AF65-F5344CB8AC3E}">
        <p14:creationId xmlns:p14="http://schemas.microsoft.com/office/powerpoint/2010/main" val="395911380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How do we make a model like this realistic? Diminishing returns to investment, </a:t>
            </a:r>
            <a:r>
              <a:rPr lang="en-CA" dirty="0" err="1"/>
              <a:t>tradeoffs</a:t>
            </a:r>
            <a:r>
              <a:rPr lang="en-CA" dirty="0"/>
              <a:t> between consumption of health and other goods. </a:t>
            </a:r>
          </a:p>
        </p:txBody>
      </p:sp>
      <p:sp>
        <p:nvSpPr>
          <p:cNvPr id="4" name="Slide Number Placeholder 3"/>
          <p:cNvSpPr>
            <a:spLocks noGrp="1"/>
          </p:cNvSpPr>
          <p:nvPr>
            <p:ph type="sldNum" sz="quarter" idx="5"/>
          </p:nvPr>
        </p:nvSpPr>
        <p:spPr/>
        <p:txBody>
          <a:bodyPr/>
          <a:lstStyle/>
          <a:p>
            <a:fld id="{4AF79E1B-2C51-4B9B-8EA4-26DE9E345AFF}" type="slidenum">
              <a:rPr lang="en-US" smtClean="0"/>
              <a:t>39</a:t>
            </a:fld>
            <a:endParaRPr lang="en-US"/>
          </a:p>
        </p:txBody>
      </p:sp>
    </p:spTree>
    <p:extLst>
      <p:ext uri="{BB962C8B-B14F-4D97-AF65-F5344CB8AC3E}">
        <p14:creationId xmlns:p14="http://schemas.microsoft.com/office/powerpoint/2010/main" val="4331048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Slides will be loose this time</a:t>
            </a:r>
          </a:p>
        </p:txBody>
      </p:sp>
      <p:sp>
        <p:nvSpPr>
          <p:cNvPr id="4" name="Slide Number Placeholder 3"/>
          <p:cNvSpPr>
            <a:spLocks noGrp="1"/>
          </p:cNvSpPr>
          <p:nvPr>
            <p:ph type="sldNum" sz="quarter" idx="5"/>
          </p:nvPr>
        </p:nvSpPr>
        <p:spPr/>
        <p:txBody>
          <a:bodyPr/>
          <a:lstStyle/>
          <a:p>
            <a:fld id="{4AF79E1B-2C51-4B9B-8EA4-26DE9E345AFF}" type="slidenum">
              <a:rPr lang="en-US" smtClean="0"/>
              <a:t>4</a:t>
            </a:fld>
            <a:endParaRPr lang="en-US"/>
          </a:p>
        </p:txBody>
      </p:sp>
    </p:spTree>
    <p:extLst>
      <p:ext uri="{BB962C8B-B14F-4D97-AF65-F5344CB8AC3E}">
        <p14:creationId xmlns:p14="http://schemas.microsoft.com/office/powerpoint/2010/main" val="146501717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Source: lecture notes by Marcelo </a:t>
            </a:r>
            <a:r>
              <a:rPr lang="en-CA" dirty="0" err="1"/>
              <a:t>Perraillon</a:t>
            </a:r>
            <a:r>
              <a:rPr lang="en-CA" dirty="0"/>
              <a:t> (UC Denver) https://clas.ucdenver.edu/marcelo-perraillon/sites/default/files/attached-files/l3_demand_for_health_care_perraillon_0.pdf. </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AF79E1B-2C51-4B9B-8EA4-26DE9E345A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699943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Constraints might include: the health stock you’re born with (inequality). Also time and income constraints. </a:t>
            </a:r>
          </a:p>
        </p:txBody>
      </p:sp>
      <p:sp>
        <p:nvSpPr>
          <p:cNvPr id="4" name="Slide Number Placeholder 3"/>
          <p:cNvSpPr>
            <a:spLocks noGrp="1"/>
          </p:cNvSpPr>
          <p:nvPr>
            <p:ph type="sldNum" sz="quarter" idx="5"/>
          </p:nvPr>
        </p:nvSpPr>
        <p:spPr/>
        <p:txBody>
          <a:bodyPr/>
          <a:lstStyle/>
          <a:p>
            <a:fld id="{4AF79E1B-2C51-4B9B-8EA4-26DE9E345AFF}" type="slidenum">
              <a:rPr lang="en-US" smtClean="0"/>
              <a:t>41</a:t>
            </a:fld>
            <a:endParaRPr lang="en-US"/>
          </a:p>
        </p:txBody>
      </p:sp>
    </p:spTree>
    <p:extLst>
      <p:ext uri="{BB962C8B-B14F-4D97-AF65-F5344CB8AC3E}">
        <p14:creationId xmlns:p14="http://schemas.microsoft.com/office/powerpoint/2010/main" val="20838973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Note: constraints imply </a:t>
            </a:r>
            <a:r>
              <a:rPr lang="en-CA" dirty="0" err="1"/>
              <a:t>tradeoffs</a:t>
            </a:r>
            <a:r>
              <a:rPr lang="en-CA" dirty="0"/>
              <a:t> – any time in one category means less time in another. Also what other kinds of constraints could exist? Note that there is still no relationship between health production and these obscure time components. How do we link them? </a:t>
            </a:r>
          </a:p>
        </p:txBody>
      </p:sp>
      <p:sp>
        <p:nvSpPr>
          <p:cNvPr id="4" name="Slide Number Placeholder 3"/>
          <p:cNvSpPr>
            <a:spLocks noGrp="1"/>
          </p:cNvSpPr>
          <p:nvPr>
            <p:ph type="sldNum" sz="quarter" idx="5"/>
          </p:nvPr>
        </p:nvSpPr>
        <p:spPr/>
        <p:txBody>
          <a:bodyPr/>
          <a:lstStyle/>
          <a:p>
            <a:fld id="{4AF79E1B-2C51-4B9B-8EA4-26DE9E345AFF}" type="slidenum">
              <a:rPr lang="en-US" smtClean="0"/>
              <a:t>42</a:t>
            </a:fld>
            <a:endParaRPr lang="en-US"/>
          </a:p>
        </p:txBody>
      </p:sp>
    </p:spTree>
    <p:extLst>
      <p:ext uri="{BB962C8B-B14F-4D97-AF65-F5344CB8AC3E}">
        <p14:creationId xmlns:p14="http://schemas.microsoft.com/office/powerpoint/2010/main" val="124261088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Time sick is this model’s “outside option” – the base that all other model characteristics are related to (kind of like omitted category in dummy variables) </a:t>
            </a:r>
          </a:p>
        </p:txBody>
      </p:sp>
      <p:sp>
        <p:nvSpPr>
          <p:cNvPr id="4" name="Slide Number Placeholder 3"/>
          <p:cNvSpPr>
            <a:spLocks noGrp="1"/>
          </p:cNvSpPr>
          <p:nvPr>
            <p:ph type="sldNum" sz="quarter" idx="5"/>
          </p:nvPr>
        </p:nvSpPr>
        <p:spPr/>
        <p:txBody>
          <a:bodyPr/>
          <a:lstStyle/>
          <a:p>
            <a:fld id="{4AF79E1B-2C51-4B9B-8EA4-26DE9E345AFF}" type="slidenum">
              <a:rPr lang="en-US" smtClean="0"/>
              <a:t>43</a:t>
            </a:fld>
            <a:endParaRPr lang="en-US"/>
          </a:p>
        </p:txBody>
      </p:sp>
    </p:spTree>
    <p:extLst>
      <p:ext uri="{BB962C8B-B14F-4D97-AF65-F5344CB8AC3E}">
        <p14:creationId xmlns:p14="http://schemas.microsoft.com/office/powerpoint/2010/main" val="167667779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Here, lower case variables indicate inputs into big variables H and Z. Since health influences time sick, you can allow H to influence total income (by reducing sick time) </a:t>
            </a:r>
          </a:p>
        </p:txBody>
      </p:sp>
      <p:sp>
        <p:nvSpPr>
          <p:cNvPr id="4" name="Slide Number Placeholder 3"/>
          <p:cNvSpPr>
            <a:spLocks noGrp="1"/>
          </p:cNvSpPr>
          <p:nvPr>
            <p:ph type="sldNum" sz="quarter" idx="5"/>
          </p:nvPr>
        </p:nvSpPr>
        <p:spPr/>
        <p:txBody>
          <a:bodyPr/>
          <a:lstStyle/>
          <a:p>
            <a:fld id="{4AF79E1B-2C51-4B9B-8EA4-26DE9E345AFF}" type="slidenum">
              <a:rPr lang="en-US" smtClean="0"/>
              <a:t>44</a:t>
            </a:fld>
            <a:endParaRPr lang="en-US"/>
          </a:p>
        </p:txBody>
      </p:sp>
    </p:spTree>
    <p:extLst>
      <p:ext uri="{BB962C8B-B14F-4D97-AF65-F5344CB8AC3E}">
        <p14:creationId xmlns:p14="http://schemas.microsoft.com/office/powerpoint/2010/main" val="300670307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4AF79E1B-2C51-4B9B-8EA4-26DE9E345AFF}" type="slidenum">
              <a:rPr lang="en-US" smtClean="0"/>
              <a:t>45</a:t>
            </a:fld>
            <a:endParaRPr lang="en-US"/>
          </a:p>
        </p:txBody>
      </p:sp>
    </p:spTree>
    <p:extLst>
      <p:ext uri="{BB962C8B-B14F-4D97-AF65-F5344CB8AC3E}">
        <p14:creationId xmlns:p14="http://schemas.microsoft.com/office/powerpoint/2010/main" val="347201302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This is a typical PPF, without complementarities – is it different? Not WLOG, but let’s see this --given complementarities between H and Z – as H gets lower, your income will fall, and hence you can’t just increase Z (Z will be limited as well). THERE ARE TRADEOFFS BETWEEN THE TWO (why?)</a:t>
            </a:r>
          </a:p>
        </p:txBody>
      </p:sp>
      <p:sp>
        <p:nvSpPr>
          <p:cNvPr id="4" name="Slide Number Placeholder 3"/>
          <p:cNvSpPr>
            <a:spLocks noGrp="1"/>
          </p:cNvSpPr>
          <p:nvPr>
            <p:ph type="sldNum" sz="quarter" idx="5"/>
          </p:nvPr>
        </p:nvSpPr>
        <p:spPr/>
        <p:txBody>
          <a:bodyPr/>
          <a:lstStyle/>
          <a:p>
            <a:fld id="{4AF79E1B-2C51-4B9B-8EA4-26DE9E345AFF}" type="slidenum">
              <a:rPr lang="en-US" smtClean="0"/>
              <a:t>46</a:t>
            </a:fld>
            <a:endParaRPr lang="en-US"/>
          </a:p>
        </p:txBody>
      </p:sp>
    </p:spTree>
    <p:extLst>
      <p:ext uri="{BB962C8B-B14F-4D97-AF65-F5344CB8AC3E}">
        <p14:creationId xmlns:p14="http://schemas.microsoft.com/office/powerpoint/2010/main" val="322446824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Instead, this is the PPF – low H means low consumption. So what part of this shape will be used (where is the free lunch region) ? </a:t>
            </a:r>
          </a:p>
        </p:txBody>
      </p:sp>
      <p:sp>
        <p:nvSpPr>
          <p:cNvPr id="4" name="Slide Number Placeholder 3"/>
          <p:cNvSpPr>
            <a:spLocks noGrp="1"/>
          </p:cNvSpPr>
          <p:nvPr>
            <p:ph type="sldNum" sz="quarter" idx="5"/>
          </p:nvPr>
        </p:nvSpPr>
        <p:spPr/>
        <p:txBody>
          <a:bodyPr/>
          <a:lstStyle/>
          <a:p>
            <a:fld id="{4AF79E1B-2C51-4B9B-8EA4-26DE9E345AFF}" type="slidenum">
              <a:rPr lang="en-US" smtClean="0"/>
              <a:t>47</a:t>
            </a:fld>
            <a:endParaRPr lang="en-US"/>
          </a:p>
        </p:txBody>
      </p:sp>
    </p:spTree>
    <p:extLst>
      <p:ext uri="{BB962C8B-B14F-4D97-AF65-F5344CB8AC3E}">
        <p14:creationId xmlns:p14="http://schemas.microsoft.com/office/powerpoint/2010/main" val="61729583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Instead, this is the PPF – low H means low consumption. So what part of this shape will be used (where is the free lunch region) ? Is this WLOG different from initial (not really). If you were to make assumptions about complementarities, this shape could be different, but we’re not that in the weeds here. </a:t>
            </a:r>
          </a:p>
        </p:txBody>
      </p:sp>
      <p:sp>
        <p:nvSpPr>
          <p:cNvPr id="4" name="Slide Number Placeholder 3"/>
          <p:cNvSpPr>
            <a:spLocks noGrp="1"/>
          </p:cNvSpPr>
          <p:nvPr>
            <p:ph type="sldNum" sz="quarter" idx="5"/>
          </p:nvPr>
        </p:nvSpPr>
        <p:spPr/>
        <p:txBody>
          <a:bodyPr/>
          <a:lstStyle/>
          <a:p>
            <a:fld id="{4AF79E1B-2C51-4B9B-8EA4-26DE9E345AFF}" type="slidenum">
              <a:rPr lang="en-US" smtClean="0"/>
              <a:t>48</a:t>
            </a:fld>
            <a:endParaRPr lang="en-US"/>
          </a:p>
        </p:txBody>
      </p:sp>
    </p:spTree>
    <p:extLst>
      <p:ext uri="{BB962C8B-B14F-4D97-AF65-F5344CB8AC3E}">
        <p14:creationId xmlns:p14="http://schemas.microsoft.com/office/powerpoint/2010/main" val="323450413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Also note that as a person gets sicker, the PPF </a:t>
            </a:r>
            <a:r>
              <a:rPr lang="en-CA"/>
              <a:t>shrinks inward (or at least, to the left0</a:t>
            </a:r>
            <a:endParaRPr lang="en-CA" dirty="0"/>
          </a:p>
        </p:txBody>
      </p:sp>
      <p:sp>
        <p:nvSpPr>
          <p:cNvPr id="4" name="Slide Number Placeholder 3"/>
          <p:cNvSpPr>
            <a:spLocks noGrp="1"/>
          </p:cNvSpPr>
          <p:nvPr>
            <p:ph type="sldNum" sz="quarter" idx="5"/>
          </p:nvPr>
        </p:nvSpPr>
        <p:spPr/>
        <p:txBody>
          <a:bodyPr/>
          <a:lstStyle/>
          <a:p>
            <a:fld id="{4AF79E1B-2C51-4B9B-8EA4-26DE9E345AFF}" type="slidenum">
              <a:rPr lang="en-US" smtClean="0"/>
              <a:t>49</a:t>
            </a:fld>
            <a:endParaRPr lang="en-US"/>
          </a:p>
        </p:txBody>
      </p:sp>
    </p:spTree>
    <p:extLst>
      <p:ext uri="{BB962C8B-B14F-4D97-AF65-F5344CB8AC3E}">
        <p14:creationId xmlns:p14="http://schemas.microsoft.com/office/powerpoint/2010/main" val="283329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This hasn’t worked in the past, but it’s available if you want it. </a:t>
            </a:r>
          </a:p>
        </p:txBody>
      </p:sp>
      <p:sp>
        <p:nvSpPr>
          <p:cNvPr id="4" name="Slide Number Placeholder 3"/>
          <p:cNvSpPr>
            <a:spLocks noGrp="1"/>
          </p:cNvSpPr>
          <p:nvPr>
            <p:ph type="sldNum" sz="quarter" idx="5"/>
          </p:nvPr>
        </p:nvSpPr>
        <p:spPr/>
        <p:txBody>
          <a:bodyPr/>
          <a:lstStyle/>
          <a:p>
            <a:fld id="{4AF79E1B-2C51-4B9B-8EA4-26DE9E345AFF}" type="slidenum">
              <a:rPr lang="en-US" smtClean="0"/>
              <a:t>5</a:t>
            </a:fld>
            <a:endParaRPr lang="en-US"/>
          </a:p>
        </p:txBody>
      </p:sp>
    </p:spTree>
    <p:extLst>
      <p:ext uri="{BB962C8B-B14F-4D97-AF65-F5344CB8AC3E}">
        <p14:creationId xmlns:p14="http://schemas.microsoft.com/office/powerpoint/2010/main" val="70168014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Also note that as a person gets sicker, the PPF </a:t>
            </a:r>
            <a:r>
              <a:rPr lang="en-CA"/>
              <a:t>shrinks inward (or at least, to the left0</a:t>
            </a:r>
            <a:endParaRPr lang="en-CA" dirty="0"/>
          </a:p>
        </p:txBody>
      </p:sp>
      <p:sp>
        <p:nvSpPr>
          <p:cNvPr id="4" name="Slide Number Placeholder 3"/>
          <p:cNvSpPr>
            <a:spLocks noGrp="1"/>
          </p:cNvSpPr>
          <p:nvPr>
            <p:ph type="sldNum" sz="quarter" idx="5"/>
          </p:nvPr>
        </p:nvSpPr>
        <p:spPr/>
        <p:txBody>
          <a:bodyPr/>
          <a:lstStyle/>
          <a:p>
            <a:fld id="{4AF79E1B-2C51-4B9B-8EA4-26DE9E345AFF}" type="slidenum">
              <a:rPr lang="en-US" smtClean="0"/>
              <a:t>50</a:t>
            </a:fld>
            <a:endParaRPr lang="en-US"/>
          </a:p>
        </p:txBody>
      </p:sp>
    </p:spTree>
    <p:extLst>
      <p:ext uri="{BB962C8B-B14F-4D97-AF65-F5344CB8AC3E}">
        <p14:creationId xmlns:p14="http://schemas.microsoft.com/office/powerpoint/2010/main" val="180488192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Assume individuals live for T periods. Little u is our index. </a:t>
            </a:r>
          </a:p>
        </p:txBody>
      </p:sp>
      <p:sp>
        <p:nvSpPr>
          <p:cNvPr id="4" name="Slide Number Placeholder 3"/>
          <p:cNvSpPr>
            <a:spLocks noGrp="1"/>
          </p:cNvSpPr>
          <p:nvPr>
            <p:ph type="sldNum" sz="quarter" idx="5"/>
          </p:nvPr>
        </p:nvSpPr>
        <p:spPr/>
        <p:txBody>
          <a:bodyPr/>
          <a:lstStyle/>
          <a:p>
            <a:fld id="{4AF79E1B-2C51-4B9B-8EA4-26DE9E345AFF}" type="slidenum">
              <a:rPr lang="en-US" smtClean="0"/>
              <a:t>51</a:t>
            </a:fld>
            <a:endParaRPr lang="en-US"/>
          </a:p>
        </p:txBody>
      </p:sp>
    </p:spTree>
    <p:extLst>
      <p:ext uri="{BB962C8B-B14F-4D97-AF65-F5344CB8AC3E}">
        <p14:creationId xmlns:p14="http://schemas.microsoft.com/office/powerpoint/2010/main" val="26642734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What do each of these assumptions on u mean? </a:t>
            </a:r>
          </a:p>
        </p:txBody>
      </p:sp>
      <p:sp>
        <p:nvSpPr>
          <p:cNvPr id="4" name="Slide Number Placeholder 3"/>
          <p:cNvSpPr>
            <a:spLocks noGrp="1"/>
          </p:cNvSpPr>
          <p:nvPr>
            <p:ph type="sldNum" sz="quarter" idx="5"/>
          </p:nvPr>
        </p:nvSpPr>
        <p:spPr/>
        <p:txBody>
          <a:bodyPr/>
          <a:lstStyle/>
          <a:p>
            <a:fld id="{4AF79E1B-2C51-4B9B-8EA4-26DE9E345AFF}" type="slidenum">
              <a:rPr lang="en-US" smtClean="0"/>
              <a:t>52</a:t>
            </a:fld>
            <a:endParaRPr lang="en-US"/>
          </a:p>
        </p:txBody>
      </p:sp>
    </p:spTree>
    <p:extLst>
      <p:ext uri="{BB962C8B-B14F-4D97-AF65-F5344CB8AC3E}">
        <p14:creationId xmlns:p14="http://schemas.microsoft.com/office/powerpoint/2010/main" val="332443995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The change in H in each period is the investment in each period minus depreciation (at rate \delta). This treats health as a durable good, part of human capital. One way to get varying predictions over life-cycle—let delta be a function of age. Example: First piece is investment in health (theta denotes efficiency). </a:t>
            </a:r>
          </a:p>
        </p:txBody>
      </p:sp>
      <p:sp>
        <p:nvSpPr>
          <p:cNvPr id="4" name="Slide Number Placeholder 3"/>
          <p:cNvSpPr>
            <a:spLocks noGrp="1"/>
          </p:cNvSpPr>
          <p:nvPr>
            <p:ph type="sldNum" sz="quarter" idx="5"/>
          </p:nvPr>
        </p:nvSpPr>
        <p:spPr/>
        <p:txBody>
          <a:bodyPr/>
          <a:lstStyle/>
          <a:p>
            <a:fld id="{4AF79E1B-2C51-4B9B-8EA4-26DE9E345AFF}" type="slidenum">
              <a:rPr lang="en-US" smtClean="0"/>
              <a:t>53</a:t>
            </a:fld>
            <a:endParaRPr lang="en-US"/>
          </a:p>
        </p:txBody>
      </p:sp>
    </p:spTree>
    <p:extLst>
      <p:ext uri="{BB962C8B-B14F-4D97-AF65-F5344CB8AC3E}">
        <p14:creationId xmlns:p14="http://schemas.microsoft.com/office/powerpoint/2010/main" val="380414949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Note that we assume no savings, so budget constraint is met in each period. Can also add another constraint where if health gets too low, a person dies. Call that </a:t>
            </a:r>
            <a:r>
              <a:rPr lang="en-CA" dirty="0" err="1"/>
              <a:t>H_min</a:t>
            </a:r>
            <a:r>
              <a:rPr lang="en-CA" dirty="0"/>
              <a:t>. How would we write this? </a:t>
            </a:r>
          </a:p>
        </p:txBody>
      </p:sp>
      <p:sp>
        <p:nvSpPr>
          <p:cNvPr id="4" name="Slide Number Placeholder 3"/>
          <p:cNvSpPr>
            <a:spLocks noGrp="1"/>
          </p:cNvSpPr>
          <p:nvPr>
            <p:ph type="sldNum" sz="quarter" idx="5"/>
          </p:nvPr>
        </p:nvSpPr>
        <p:spPr/>
        <p:txBody>
          <a:bodyPr/>
          <a:lstStyle/>
          <a:p>
            <a:fld id="{4AF79E1B-2C51-4B9B-8EA4-26DE9E345AFF}" type="slidenum">
              <a:rPr lang="en-US" smtClean="0"/>
              <a:t>54</a:t>
            </a:fld>
            <a:endParaRPr lang="en-US"/>
          </a:p>
        </p:txBody>
      </p:sp>
    </p:spTree>
    <p:extLst>
      <p:ext uri="{BB962C8B-B14F-4D97-AF65-F5344CB8AC3E}">
        <p14:creationId xmlns:p14="http://schemas.microsoft.com/office/powerpoint/2010/main" val="75772575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Can skip this if needed for time. </a:t>
            </a:r>
          </a:p>
        </p:txBody>
      </p:sp>
      <p:sp>
        <p:nvSpPr>
          <p:cNvPr id="4" name="Slide Number Placeholder 3"/>
          <p:cNvSpPr>
            <a:spLocks noGrp="1"/>
          </p:cNvSpPr>
          <p:nvPr>
            <p:ph type="sldNum" sz="quarter" idx="5"/>
          </p:nvPr>
        </p:nvSpPr>
        <p:spPr/>
        <p:txBody>
          <a:bodyPr/>
          <a:lstStyle/>
          <a:p>
            <a:fld id="{4AF79E1B-2C51-4B9B-8EA4-26DE9E345AFF}" type="slidenum">
              <a:rPr lang="en-US" smtClean="0"/>
              <a:t>55</a:t>
            </a:fld>
            <a:endParaRPr lang="en-US"/>
          </a:p>
        </p:txBody>
      </p:sp>
    </p:spTree>
    <p:extLst>
      <p:ext uri="{BB962C8B-B14F-4D97-AF65-F5344CB8AC3E}">
        <p14:creationId xmlns:p14="http://schemas.microsoft.com/office/powerpoint/2010/main" val="278282485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Now we solved the budget constraint for Z and plugged it in (forgot to scale by </a:t>
            </a:r>
            <a:r>
              <a:rPr lang="en-CA" dirty="0" err="1"/>
              <a:t>pz</a:t>
            </a:r>
            <a:r>
              <a:rPr lang="en-CA" dirty="0"/>
              <a:t>). lambda incorporates the constraint that health investment must be nonnegative. How many choice variables are there now? </a:t>
            </a:r>
          </a:p>
        </p:txBody>
      </p:sp>
      <p:sp>
        <p:nvSpPr>
          <p:cNvPr id="4" name="Slide Number Placeholder 3"/>
          <p:cNvSpPr>
            <a:spLocks noGrp="1"/>
          </p:cNvSpPr>
          <p:nvPr>
            <p:ph type="sldNum" sz="quarter" idx="5"/>
          </p:nvPr>
        </p:nvSpPr>
        <p:spPr/>
        <p:txBody>
          <a:bodyPr/>
          <a:lstStyle/>
          <a:p>
            <a:fld id="{4AF79E1B-2C51-4B9B-8EA4-26DE9E345AFF}" type="slidenum">
              <a:rPr lang="en-US" smtClean="0"/>
              <a:t>56</a:t>
            </a:fld>
            <a:endParaRPr lang="en-US"/>
          </a:p>
        </p:txBody>
      </p:sp>
    </p:spTree>
    <p:extLst>
      <p:ext uri="{BB962C8B-B14F-4D97-AF65-F5344CB8AC3E}">
        <p14:creationId xmlns:p14="http://schemas.microsoft.com/office/powerpoint/2010/main" val="213804567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Marginal benefit = marginal cost! G() is the marginal benefit and </a:t>
            </a:r>
            <a:r>
              <a:rPr lang="en-CA" dirty="0" err="1"/>
              <a:t>U_z</a:t>
            </a:r>
            <a:r>
              <a:rPr lang="en-CA" dirty="0"/>
              <a:t> is the cost of not consuming z</a:t>
            </a:r>
          </a:p>
        </p:txBody>
      </p:sp>
      <p:sp>
        <p:nvSpPr>
          <p:cNvPr id="4" name="Slide Number Placeholder 3"/>
          <p:cNvSpPr>
            <a:spLocks noGrp="1"/>
          </p:cNvSpPr>
          <p:nvPr>
            <p:ph type="sldNum" sz="quarter" idx="5"/>
          </p:nvPr>
        </p:nvSpPr>
        <p:spPr/>
        <p:txBody>
          <a:bodyPr/>
          <a:lstStyle/>
          <a:p>
            <a:fld id="{4AF79E1B-2C51-4B9B-8EA4-26DE9E345AFF}" type="slidenum">
              <a:rPr lang="en-US" smtClean="0"/>
              <a:t>57</a:t>
            </a:fld>
            <a:endParaRPr lang="en-US"/>
          </a:p>
        </p:txBody>
      </p:sp>
    </p:spTree>
    <p:extLst>
      <p:ext uri="{BB962C8B-B14F-4D97-AF65-F5344CB8AC3E}">
        <p14:creationId xmlns:p14="http://schemas.microsoft.com/office/powerpoint/2010/main" val="45966910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Where does this come from? </a:t>
            </a:r>
            <a:r>
              <a:rPr lang="en-US" dirty="0"/>
              <a:t>There is a balance between investing in good and services that increase health and the time effort spent on health.</a:t>
            </a:r>
            <a:r>
              <a:rPr lang="en-CA" dirty="0"/>
              <a:t> Intuition: </a:t>
            </a:r>
            <a:r>
              <a:rPr lang="en-US" dirty="0"/>
              <a:t>If you already eat unprocessed foods, mostly vegetables, not too much (Michael Pollan style) and exercise regularly plus meditate every day and go to the doctor for preventive checks, you won’t find much additional returns investing in a treadmill If you are a smoker, your returns to quitting are large. For example, there is a large and immediate reduction in the risk of stroke and other cardiovascular events </a:t>
            </a:r>
          </a:p>
          <a:p>
            <a:endParaRPr lang="en-US" dirty="0"/>
          </a:p>
          <a:p>
            <a:r>
              <a:rPr lang="en-US" dirty="0"/>
              <a:t>How does it differ across people/years? Note that the cost of investing in health is higher when depreciation is higher – hence, older people (or people with lower stocks of health) may have less incentive to invest in health. What does this look like on a graph? </a:t>
            </a:r>
            <a:endParaRPr lang="en-CA" dirty="0"/>
          </a:p>
        </p:txBody>
      </p:sp>
      <p:sp>
        <p:nvSpPr>
          <p:cNvPr id="4" name="Slide Number Placeholder 3"/>
          <p:cNvSpPr>
            <a:spLocks noGrp="1"/>
          </p:cNvSpPr>
          <p:nvPr>
            <p:ph type="sldNum" sz="quarter" idx="5"/>
          </p:nvPr>
        </p:nvSpPr>
        <p:spPr/>
        <p:txBody>
          <a:bodyPr/>
          <a:lstStyle/>
          <a:p>
            <a:fld id="{4AF79E1B-2C51-4B9B-8EA4-26DE9E345AFF}" type="slidenum">
              <a:rPr lang="en-US" smtClean="0"/>
              <a:t>58</a:t>
            </a:fld>
            <a:endParaRPr lang="en-US"/>
          </a:p>
        </p:txBody>
      </p:sp>
    </p:spTree>
    <p:extLst>
      <p:ext uri="{BB962C8B-B14F-4D97-AF65-F5344CB8AC3E}">
        <p14:creationId xmlns:p14="http://schemas.microsoft.com/office/powerpoint/2010/main" val="128977026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4AF79E1B-2C51-4B9B-8EA4-26DE9E345AFF}" type="slidenum">
              <a:rPr lang="en-US" smtClean="0"/>
              <a:t>59</a:t>
            </a:fld>
            <a:endParaRPr lang="en-US"/>
          </a:p>
        </p:txBody>
      </p:sp>
    </p:spTree>
    <p:extLst>
      <p:ext uri="{BB962C8B-B14F-4D97-AF65-F5344CB8AC3E}">
        <p14:creationId xmlns:p14="http://schemas.microsoft.com/office/powerpoint/2010/main" val="40404502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6</a:t>
            </a:fld>
            <a:endParaRPr lang="en-US"/>
          </a:p>
        </p:txBody>
      </p:sp>
    </p:spTree>
    <p:extLst>
      <p:ext uri="{BB962C8B-B14F-4D97-AF65-F5344CB8AC3E}">
        <p14:creationId xmlns:p14="http://schemas.microsoft.com/office/powerpoint/2010/main" val="311186806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Changes in wages over time, completely forward-looking decision-making (this is the biggest drawback in my book), no uncertainty. Talk a little bit more about how to use he model to look at variations across individuals but also across time (aging)</a:t>
            </a:r>
          </a:p>
        </p:txBody>
      </p:sp>
      <p:sp>
        <p:nvSpPr>
          <p:cNvPr id="4" name="Slide Number Placeholder 3"/>
          <p:cNvSpPr>
            <a:spLocks noGrp="1"/>
          </p:cNvSpPr>
          <p:nvPr>
            <p:ph type="sldNum" sz="quarter" idx="5"/>
          </p:nvPr>
        </p:nvSpPr>
        <p:spPr/>
        <p:txBody>
          <a:bodyPr/>
          <a:lstStyle/>
          <a:p>
            <a:fld id="{4AF79E1B-2C51-4B9B-8EA4-26DE9E345AFF}" type="slidenum">
              <a:rPr lang="en-US" smtClean="0"/>
              <a:t>60</a:t>
            </a:fld>
            <a:endParaRPr lang="en-US"/>
          </a:p>
        </p:txBody>
      </p:sp>
    </p:spTree>
    <p:extLst>
      <p:ext uri="{BB962C8B-B14F-4D97-AF65-F5344CB8AC3E}">
        <p14:creationId xmlns:p14="http://schemas.microsoft.com/office/powerpoint/2010/main" val="10130932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Changes in wages over time, completely forward-looking decision-making (this is the biggest drawback in my book), no uncertainty. Talk a little bit more about how to use he model to look at variations across individuals but also across time (aging)</a:t>
            </a:r>
          </a:p>
        </p:txBody>
      </p:sp>
      <p:sp>
        <p:nvSpPr>
          <p:cNvPr id="4" name="Slide Number Placeholder 3"/>
          <p:cNvSpPr>
            <a:spLocks noGrp="1"/>
          </p:cNvSpPr>
          <p:nvPr>
            <p:ph type="sldNum" sz="quarter" idx="5"/>
          </p:nvPr>
        </p:nvSpPr>
        <p:spPr/>
        <p:txBody>
          <a:bodyPr/>
          <a:lstStyle/>
          <a:p>
            <a:fld id="{4AF79E1B-2C51-4B9B-8EA4-26DE9E345AFF}" type="slidenum">
              <a:rPr lang="en-US" smtClean="0"/>
              <a:t>61</a:t>
            </a:fld>
            <a:endParaRPr lang="en-US"/>
          </a:p>
        </p:txBody>
      </p:sp>
    </p:spTree>
    <p:extLst>
      <p:ext uri="{BB962C8B-B14F-4D97-AF65-F5344CB8AC3E}">
        <p14:creationId xmlns:p14="http://schemas.microsoft.com/office/powerpoint/2010/main" val="333798233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47857D-260A-6AD9-82C1-F3A2D49A5E6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C2166E3-EAC5-F7BC-58D1-75A506FEE9E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8FEE9D6-A2FF-79A1-98A3-5953FE619580}"/>
              </a:ext>
            </a:extLst>
          </p:cNvPr>
          <p:cNvSpPr>
            <a:spLocks noGrp="1"/>
          </p:cNvSpPr>
          <p:nvPr>
            <p:ph type="body" idx="1"/>
          </p:nvPr>
        </p:nvSpPr>
        <p:spPr/>
        <p:txBody>
          <a:bodyPr/>
          <a:lstStyle/>
          <a:p>
            <a:endParaRPr lang="en-CA" dirty="0"/>
          </a:p>
        </p:txBody>
      </p:sp>
      <p:sp>
        <p:nvSpPr>
          <p:cNvPr id="4" name="Slide Number Placeholder 3">
            <a:extLst>
              <a:ext uri="{FF2B5EF4-FFF2-40B4-BE49-F238E27FC236}">
                <a16:creationId xmlns:a16="http://schemas.microsoft.com/office/drawing/2014/main" id="{5100E054-3C7A-70D4-F933-B33508B0ED86}"/>
              </a:ext>
            </a:extLst>
          </p:cNvPr>
          <p:cNvSpPr>
            <a:spLocks noGrp="1"/>
          </p:cNvSpPr>
          <p:nvPr>
            <p:ph type="sldNum" sz="quarter" idx="5"/>
          </p:nvPr>
        </p:nvSpPr>
        <p:spPr/>
        <p:txBody>
          <a:bodyPr/>
          <a:lstStyle/>
          <a:p>
            <a:fld id="{4AF79E1B-2C51-4B9B-8EA4-26DE9E345AFF}" type="slidenum">
              <a:rPr lang="en-US" smtClean="0"/>
              <a:t>62</a:t>
            </a:fld>
            <a:endParaRPr lang="en-US"/>
          </a:p>
        </p:txBody>
      </p:sp>
    </p:spTree>
    <p:extLst>
      <p:ext uri="{BB962C8B-B14F-4D97-AF65-F5344CB8AC3E}">
        <p14:creationId xmlns:p14="http://schemas.microsoft.com/office/powerpoint/2010/main" val="40733006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897EAB-5FB4-FAA9-E6B7-6F911D915C2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3BB711B-ACFE-D5B3-62D9-D4F074132D0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572B67A-ACB2-4162-0E33-B40C5FD3FA4C}"/>
              </a:ext>
            </a:extLst>
          </p:cNvPr>
          <p:cNvSpPr>
            <a:spLocks noGrp="1"/>
          </p:cNvSpPr>
          <p:nvPr>
            <p:ph type="body" idx="1"/>
          </p:nvPr>
        </p:nvSpPr>
        <p:spPr/>
        <p:txBody>
          <a:bodyPr/>
          <a:lstStyle/>
          <a:p>
            <a:endParaRPr lang="en-CA" dirty="0"/>
          </a:p>
        </p:txBody>
      </p:sp>
      <p:sp>
        <p:nvSpPr>
          <p:cNvPr id="4" name="Slide Number Placeholder 3">
            <a:extLst>
              <a:ext uri="{FF2B5EF4-FFF2-40B4-BE49-F238E27FC236}">
                <a16:creationId xmlns:a16="http://schemas.microsoft.com/office/drawing/2014/main" id="{9EC557C5-24CA-8323-C5B6-2FFD1C137355}"/>
              </a:ext>
            </a:extLst>
          </p:cNvPr>
          <p:cNvSpPr>
            <a:spLocks noGrp="1"/>
          </p:cNvSpPr>
          <p:nvPr>
            <p:ph type="sldNum" sz="quarter" idx="5"/>
          </p:nvPr>
        </p:nvSpPr>
        <p:spPr/>
        <p:txBody>
          <a:bodyPr/>
          <a:lstStyle/>
          <a:p>
            <a:fld id="{4AF79E1B-2C51-4B9B-8EA4-26DE9E345AFF}" type="slidenum">
              <a:rPr lang="en-US" smtClean="0"/>
              <a:t>63</a:t>
            </a:fld>
            <a:endParaRPr lang="en-US"/>
          </a:p>
        </p:txBody>
      </p:sp>
    </p:spTree>
    <p:extLst>
      <p:ext uri="{BB962C8B-B14F-4D97-AF65-F5344CB8AC3E}">
        <p14:creationId xmlns:p14="http://schemas.microsoft.com/office/powerpoint/2010/main" val="93392141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8028B9-FB95-C523-75DC-BEE0AFF49E3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4FCEE0E-9CF4-E63D-96E5-653BC994400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3CA3208-BD1B-B43D-9CC6-2D7951135158}"/>
              </a:ext>
            </a:extLst>
          </p:cNvPr>
          <p:cNvSpPr>
            <a:spLocks noGrp="1"/>
          </p:cNvSpPr>
          <p:nvPr>
            <p:ph type="body" idx="1"/>
          </p:nvPr>
        </p:nvSpPr>
        <p:spPr/>
        <p:txBody>
          <a:bodyPr/>
          <a:lstStyle/>
          <a:p>
            <a:endParaRPr lang="en-CA" dirty="0"/>
          </a:p>
        </p:txBody>
      </p:sp>
      <p:sp>
        <p:nvSpPr>
          <p:cNvPr id="4" name="Slide Number Placeholder 3">
            <a:extLst>
              <a:ext uri="{FF2B5EF4-FFF2-40B4-BE49-F238E27FC236}">
                <a16:creationId xmlns:a16="http://schemas.microsoft.com/office/drawing/2014/main" id="{8232B8FA-BB6C-849B-99FB-590B29AD43F3}"/>
              </a:ext>
            </a:extLst>
          </p:cNvPr>
          <p:cNvSpPr>
            <a:spLocks noGrp="1"/>
          </p:cNvSpPr>
          <p:nvPr>
            <p:ph type="sldNum" sz="quarter" idx="5"/>
          </p:nvPr>
        </p:nvSpPr>
        <p:spPr/>
        <p:txBody>
          <a:bodyPr/>
          <a:lstStyle/>
          <a:p>
            <a:fld id="{4AF79E1B-2C51-4B9B-8EA4-26DE9E345AFF}" type="slidenum">
              <a:rPr lang="en-US" smtClean="0"/>
              <a:t>64</a:t>
            </a:fld>
            <a:endParaRPr lang="en-US"/>
          </a:p>
        </p:txBody>
      </p:sp>
    </p:spTree>
    <p:extLst>
      <p:ext uri="{BB962C8B-B14F-4D97-AF65-F5344CB8AC3E}">
        <p14:creationId xmlns:p14="http://schemas.microsoft.com/office/powerpoint/2010/main" val="91522937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Probably can skip all of this if needed. </a:t>
            </a:r>
          </a:p>
        </p:txBody>
      </p:sp>
      <p:sp>
        <p:nvSpPr>
          <p:cNvPr id="4" name="Slide Number Placeholder 3"/>
          <p:cNvSpPr>
            <a:spLocks noGrp="1"/>
          </p:cNvSpPr>
          <p:nvPr>
            <p:ph type="sldNum" sz="quarter" idx="5"/>
          </p:nvPr>
        </p:nvSpPr>
        <p:spPr/>
        <p:txBody>
          <a:bodyPr/>
          <a:lstStyle/>
          <a:p>
            <a:fld id="{4AF79E1B-2C51-4B9B-8EA4-26DE9E345AFF}" type="slidenum">
              <a:rPr lang="en-US" smtClean="0"/>
              <a:t>66</a:t>
            </a:fld>
            <a:endParaRPr lang="en-US"/>
          </a:p>
        </p:txBody>
      </p:sp>
    </p:spTree>
    <p:extLst>
      <p:ext uri="{BB962C8B-B14F-4D97-AF65-F5344CB8AC3E}">
        <p14:creationId xmlns:p14="http://schemas.microsoft.com/office/powerpoint/2010/main" val="1780677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4AF79E1B-2C51-4B9B-8EA4-26DE9E345AFF}" type="slidenum">
              <a:rPr lang="en-US" smtClean="0"/>
              <a:t>67</a:t>
            </a:fld>
            <a:endParaRPr lang="en-US"/>
          </a:p>
        </p:txBody>
      </p:sp>
    </p:spTree>
    <p:extLst>
      <p:ext uri="{BB962C8B-B14F-4D97-AF65-F5344CB8AC3E}">
        <p14:creationId xmlns:p14="http://schemas.microsoft.com/office/powerpoint/2010/main" val="402515069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Is this a critique we care about (multiple answers here)? Note the style of the critique – addresses core assumptions of the model. Can we weaken these assumptions? What would be the benefit of doing so? Note that critique 2 is broken out into multiple parts in the paper. </a:t>
            </a:r>
          </a:p>
        </p:txBody>
      </p:sp>
      <p:sp>
        <p:nvSpPr>
          <p:cNvPr id="4" name="Slide Number Placeholder 3"/>
          <p:cNvSpPr>
            <a:spLocks noGrp="1"/>
          </p:cNvSpPr>
          <p:nvPr>
            <p:ph type="sldNum" sz="quarter" idx="5"/>
          </p:nvPr>
        </p:nvSpPr>
        <p:spPr/>
        <p:txBody>
          <a:bodyPr/>
          <a:lstStyle/>
          <a:p>
            <a:fld id="{4AF79E1B-2C51-4B9B-8EA4-26DE9E345AFF}" type="slidenum">
              <a:rPr lang="en-US" smtClean="0"/>
              <a:t>68</a:t>
            </a:fld>
            <a:endParaRPr lang="en-US"/>
          </a:p>
        </p:txBody>
      </p:sp>
    </p:spTree>
    <p:extLst>
      <p:ext uri="{BB962C8B-B14F-4D97-AF65-F5344CB8AC3E}">
        <p14:creationId xmlns:p14="http://schemas.microsoft.com/office/powerpoint/2010/main" val="150391511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He’s clearly got a bone to pick here – he had a kind of longstanding animosity here. </a:t>
            </a:r>
          </a:p>
        </p:txBody>
      </p:sp>
      <p:sp>
        <p:nvSpPr>
          <p:cNvPr id="4" name="Slide Number Placeholder 3"/>
          <p:cNvSpPr>
            <a:spLocks noGrp="1"/>
          </p:cNvSpPr>
          <p:nvPr>
            <p:ph type="sldNum" sz="quarter" idx="5"/>
          </p:nvPr>
        </p:nvSpPr>
        <p:spPr/>
        <p:txBody>
          <a:bodyPr/>
          <a:lstStyle/>
          <a:p>
            <a:fld id="{4AF79E1B-2C51-4B9B-8EA4-26DE9E345AFF}" type="slidenum">
              <a:rPr lang="en-US" smtClean="0"/>
              <a:t>69</a:t>
            </a:fld>
            <a:endParaRPr lang="en-US"/>
          </a:p>
        </p:txBody>
      </p:sp>
    </p:spTree>
    <p:extLst>
      <p:ext uri="{BB962C8B-B14F-4D97-AF65-F5344CB8AC3E}">
        <p14:creationId xmlns:p14="http://schemas.microsoft.com/office/powerpoint/2010/main" val="289885485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Basically, he says, the model doesn’t match the empirics. This is a pretty common critique of modeling. </a:t>
            </a:r>
            <a:r>
              <a:rPr lang="en-CA" dirty="0" err="1"/>
              <a:t>Zweifel’s</a:t>
            </a:r>
            <a:r>
              <a:rPr lang="en-CA" dirty="0"/>
              <a:t> model matches the empirics and has similar results to the MGM otherwise, so is a plausible candidate for a new model. </a:t>
            </a:r>
          </a:p>
          <a:p>
            <a:endParaRPr lang="en-CA" dirty="0"/>
          </a:p>
        </p:txBody>
      </p:sp>
      <p:sp>
        <p:nvSpPr>
          <p:cNvPr id="4" name="Slide Number Placeholder 3"/>
          <p:cNvSpPr>
            <a:spLocks noGrp="1"/>
          </p:cNvSpPr>
          <p:nvPr>
            <p:ph type="sldNum" sz="quarter" idx="5"/>
          </p:nvPr>
        </p:nvSpPr>
        <p:spPr/>
        <p:txBody>
          <a:bodyPr/>
          <a:lstStyle/>
          <a:p>
            <a:fld id="{4AF79E1B-2C51-4B9B-8EA4-26DE9E345AFF}" type="slidenum">
              <a:rPr lang="en-US" smtClean="0"/>
              <a:t>70</a:t>
            </a:fld>
            <a:endParaRPr lang="en-US"/>
          </a:p>
        </p:txBody>
      </p:sp>
    </p:spTree>
    <p:extLst>
      <p:ext uri="{BB962C8B-B14F-4D97-AF65-F5344CB8AC3E}">
        <p14:creationId xmlns:p14="http://schemas.microsoft.com/office/powerpoint/2010/main" val="24763144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7</a:t>
            </a:fld>
            <a:endParaRPr lang="en-US"/>
          </a:p>
        </p:txBody>
      </p:sp>
    </p:spTree>
    <p:extLst>
      <p:ext uri="{BB962C8B-B14F-4D97-AF65-F5344CB8AC3E}">
        <p14:creationId xmlns:p14="http://schemas.microsoft.com/office/powerpoint/2010/main" val="222244708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Sure you go to the dentist if you have cavities but this doesn’t mean brushing your teeth is bad</a:t>
            </a:r>
          </a:p>
        </p:txBody>
      </p:sp>
      <p:sp>
        <p:nvSpPr>
          <p:cNvPr id="4" name="Slide Number Placeholder 3"/>
          <p:cNvSpPr>
            <a:spLocks noGrp="1"/>
          </p:cNvSpPr>
          <p:nvPr>
            <p:ph type="sldNum" sz="quarter" idx="5"/>
          </p:nvPr>
        </p:nvSpPr>
        <p:spPr/>
        <p:txBody>
          <a:bodyPr/>
          <a:lstStyle/>
          <a:p>
            <a:fld id="{4AF79E1B-2C51-4B9B-8EA4-26DE9E345AFF}" type="slidenum">
              <a:rPr lang="en-US" smtClean="0"/>
              <a:t>71</a:t>
            </a:fld>
            <a:endParaRPr lang="en-US"/>
          </a:p>
        </p:txBody>
      </p:sp>
    </p:spTree>
    <p:extLst>
      <p:ext uri="{BB962C8B-B14F-4D97-AF65-F5344CB8AC3E}">
        <p14:creationId xmlns:p14="http://schemas.microsoft.com/office/powerpoint/2010/main" val="139569525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Sure you go to the dentist if you have cavities but this doesn’t mean brushing your teeth is bad</a:t>
            </a:r>
          </a:p>
        </p:txBody>
      </p:sp>
      <p:sp>
        <p:nvSpPr>
          <p:cNvPr id="4" name="Slide Number Placeholder 3"/>
          <p:cNvSpPr>
            <a:spLocks noGrp="1"/>
          </p:cNvSpPr>
          <p:nvPr>
            <p:ph type="sldNum" sz="quarter" idx="5"/>
          </p:nvPr>
        </p:nvSpPr>
        <p:spPr/>
        <p:txBody>
          <a:bodyPr/>
          <a:lstStyle/>
          <a:p>
            <a:fld id="{4AF79E1B-2C51-4B9B-8EA4-26DE9E345AFF}" type="slidenum">
              <a:rPr lang="en-US" smtClean="0"/>
              <a:t>72</a:t>
            </a:fld>
            <a:endParaRPr lang="en-US"/>
          </a:p>
        </p:txBody>
      </p:sp>
    </p:spTree>
    <p:extLst>
      <p:ext uri="{BB962C8B-B14F-4D97-AF65-F5344CB8AC3E}">
        <p14:creationId xmlns:p14="http://schemas.microsoft.com/office/powerpoint/2010/main" val="114937410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e.g., if you regress h on H, you treat H as a flow (non-durable) not a stock (durable). If you have time, you can show this: go to page 6 of Audrey’s paper and walk through the math on the whiteboard</a:t>
            </a:r>
          </a:p>
        </p:txBody>
      </p:sp>
      <p:sp>
        <p:nvSpPr>
          <p:cNvPr id="4" name="Slide Number Placeholder 3"/>
          <p:cNvSpPr>
            <a:spLocks noGrp="1"/>
          </p:cNvSpPr>
          <p:nvPr>
            <p:ph type="sldNum" sz="quarter" idx="5"/>
          </p:nvPr>
        </p:nvSpPr>
        <p:spPr/>
        <p:txBody>
          <a:bodyPr/>
          <a:lstStyle/>
          <a:p>
            <a:fld id="{4AF79E1B-2C51-4B9B-8EA4-26DE9E345AFF}" type="slidenum">
              <a:rPr lang="en-US" smtClean="0"/>
              <a:t>73</a:t>
            </a:fld>
            <a:endParaRPr lang="en-US"/>
          </a:p>
        </p:txBody>
      </p:sp>
    </p:spTree>
    <p:extLst>
      <p:ext uri="{BB962C8B-B14F-4D97-AF65-F5344CB8AC3E}">
        <p14:creationId xmlns:p14="http://schemas.microsoft.com/office/powerpoint/2010/main" val="296815919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Now we’ll look briefly at some extensions of the model and some critiques, just to get the ideas flowing. </a:t>
            </a:r>
          </a:p>
        </p:txBody>
      </p:sp>
      <p:sp>
        <p:nvSpPr>
          <p:cNvPr id="4" name="Slide Number Placeholder 3"/>
          <p:cNvSpPr>
            <a:spLocks noGrp="1"/>
          </p:cNvSpPr>
          <p:nvPr>
            <p:ph type="sldNum" sz="quarter" idx="5"/>
          </p:nvPr>
        </p:nvSpPr>
        <p:spPr/>
        <p:txBody>
          <a:bodyPr/>
          <a:lstStyle/>
          <a:p>
            <a:fld id="{4AF79E1B-2C51-4B9B-8EA4-26DE9E345AFF}" type="slidenum">
              <a:rPr lang="en-US" smtClean="0"/>
              <a:t>74</a:t>
            </a:fld>
            <a:endParaRPr lang="en-US"/>
          </a:p>
        </p:txBody>
      </p:sp>
    </p:spTree>
    <p:extLst>
      <p:ext uri="{BB962C8B-B14F-4D97-AF65-F5344CB8AC3E}">
        <p14:creationId xmlns:p14="http://schemas.microsoft.com/office/powerpoint/2010/main" val="382279988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Specifically, what if families produce health </a:t>
            </a:r>
            <a:r>
              <a:rPr lang="en-CA" i="1" dirty="0"/>
              <a:t>for </a:t>
            </a:r>
            <a:r>
              <a:rPr lang="en-CA" i="0" dirty="0"/>
              <a:t>each other? Mechanism is the same: investment benefits affect future time for earning income and consumption. </a:t>
            </a:r>
            <a:endParaRPr lang="en-CA" dirty="0"/>
          </a:p>
        </p:txBody>
      </p:sp>
      <p:sp>
        <p:nvSpPr>
          <p:cNvPr id="4" name="Slide Number Placeholder 3"/>
          <p:cNvSpPr>
            <a:spLocks noGrp="1"/>
          </p:cNvSpPr>
          <p:nvPr>
            <p:ph type="sldNum" sz="quarter" idx="5"/>
          </p:nvPr>
        </p:nvSpPr>
        <p:spPr/>
        <p:txBody>
          <a:bodyPr/>
          <a:lstStyle/>
          <a:p>
            <a:fld id="{4AF79E1B-2C51-4B9B-8EA4-26DE9E345AFF}" type="slidenum">
              <a:rPr lang="en-US" smtClean="0"/>
              <a:t>75</a:t>
            </a:fld>
            <a:endParaRPr lang="en-US"/>
          </a:p>
        </p:txBody>
      </p:sp>
    </p:spTree>
    <p:extLst>
      <p:ext uri="{BB962C8B-B14F-4D97-AF65-F5344CB8AC3E}">
        <p14:creationId xmlns:p14="http://schemas.microsoft.com/office/powerpoint/2010/main" val="323256292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Why is this model extension useful? Should we do it just for its own sake? No! But we can consider something new: how families value health within households (who gets to go to the doctor when budgets are tight)</a:t>
            </a:r>
          </a:p>
        </p:txBody>
      </p:sp>
      <p:sp>
        <p:nvSpPr>
          <p:cNvPr id="4" name="Slide Number Placeholder 3"/>
          <p:cNvSpPr>
            <a:spLocks noGrp="1"/>
          </p:cNvSpPr>
          <p:nvPr>
            <p:ph type="sldNum" sz="quarter" idx="5"/>
          </p:nvPr>
        </p:nvSpPr>
        <p:spPr/>
        <p:txBody>
          <a:bodyPr/>
          <a:lstStyle/>
          <a:p>
            <a:fld id="{4AF79E1B-2C51-4B9B-8EA4-26DE9E345AFF}" type="slidenum">
              <a:rPr lang="en-US" smtClean="0"/>
              <a:t>76</a:t>
            </a:fld>
            <a:endParaRPr lang="en-US"/>
          </a:p>
        </p:txBody>
      </p:sp>
    </p:spTree>
    <p:extLst>
      <p:ext uri="{BB962C8B-B14F-4D97-AF65-F5344CB8AC3E}">
        <p14:creationId xmlns:p14="http://schemas.microsoft.com/office/powerpoint/2010/main" val="211483796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We can bundle Z at the household level – why does this simplification make sense? </a:t>
            </a:r>
          </a:p>
        </p:txBody>
      </p:sp>
      <p:sp>
        <p:nvSpPr>
          <p:cNvPr id="4" name="Slide Number Placeholder 3"/>
          <p:cNvSpPr>
            <a:spLocks noGrp="1"/>
          </p:cNvSpPr>
          <p:nvPr>
            <p:ph type="sldNum" sz="quarter" idx="5"/>
          </p:nvPr>
        </p:nvSpPr>
        <p:spPr/>
        <p:txBody>
          <a:bodyPr/>
          <a:lstStyle/>
          <a:p>
            <a:fld id="{4AF79E1B-2C51-4B9B-8EA4-26DE9E345AFF}" type="slidenum">
              <a:rPr lang="en-US" smtClean="0"/>
              <a:t>77</a:t>
            </a:fld>
            <a:endParaRPr lang="en-US"/>
          </a:p>
        </p:txBody>
      </p:sp>
    </p:spTree>
    <p:extLst>
      <p:ext uri="{BB962C8B-B14F-4D97-AF65-F5344CB8AC3E}">
        <p14:creationId xmlns:p14="http://schemas.microsoft.com/office/powerpoint/2010/main" val="148945814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Here, E variables indicate relative productivity of household members in producing health (in old model, we could just normalize this to 1, but want to model potential comparative advantages in health production). Note that </a:t>
            </a:r>
            <a:r>
              <a:rPr lang="en-CA" dirty="0" err="1"/>
              <a:t>E_c</a:t>
            </a:r>
            <a:r>
              <a:rPr lang="en-CA" dirty="0"/>
              <a:t> is normalized to be 1 or 0 (depending on if child produces health or not). This could be measured empirically (Grossman suggested education, hence the E, but there are obviously problems with that).</a:t>
            </a:r>
          </a:p>
        </p:txBody>
      </p:sp>
      <p:sp>
        <p:nvSpPr>
          <p:cNvPr id="4" name="Slide Number Placeholder 3"/>
          <p:cNvSpPr>
            <a:spLocks noGrp="1"/>
          </p:cNvSpPr>
          <p:nvPr>
            <p:ph type="sldNum" sz="quarter" idx="5"/>
          </p:nvPr>
        </p:nvSpPr>
        <p:spPr/>
        <p:txBody>
          <a:bodyPr/>
          <a:lstStyle/>
          <a:p>
            <a:fld id="{4AF79E1B-2C51-4B9B-8EA4-26DE9E345AFF}" type="slidenum">
              <a:rPr lang="en-US" smtClean="0"/>
              <a:t>78</a:t>
            </a:fld>
            <a:endParaRPr lang="en-US"/>
          </a:p>
        </p:txBody>
      </p:sp>
    </p:spTree>
    <p:extLst>
      <p:ext uri="{BB962C8B-B14F-4D97-AF65-F5344CB8AC3E}">
        <p14:creationId xmlns:p14="http://schemas.microsoft.com/office/powerpoint/2010/main" val="36925214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4AF79E1B-2C51-4B9B-8EA4-26DE9E345AFF}" type="slidenum">
              <a:rPr lang="en-US" smtClean="0"/>
              <a:t>79</a:t>
            </a:fld>
            <a:endParaRPr lang="en-US"/>
          </a:p>
        </p:txBody>
      </p:sp>
    </p:spTree>
    <p:extLst>
      <p:ext uri="{BB962C8B-B14F-4D97-AF65-F5344CB8AC3E}">
        <p14:creationId xmlns:p14="http://schemas.microsoft.com/office/powerpoint/2010/main" val="249245870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a:buFont typeface="Arial" panose="020B0604020202020204" pitchFamily="34" charset="0"/>
              <a:buNone/>
            </a:pPr>
            <a:r>
              <a:rPr lang="en-CA" sz="1600" b="0" i="0" u="none" strike="noStrike" baseline="0" dirty="0">
                <a:latin typeface="Times New Roman" panose="02020603050405020304" pitchFamily="18" charset="0"/>
                <a:cs typeface="Times New Roman" panose="02020603050405020304" pitchFamily="18" charset="0"/>
              </a:rPr>
              <a:t>Solution requires optimal control theory, which we won’t touch. Hence, </a:t>
            </a:r>
            <a:r>
              <a:rPr lang="en-US" sz="1200" b="0" i="0" u="none" strike="noStrike" baseline="0" dirty="0">
                <a:latin typeface="Times New Roman" panose="02020603050405020304" pitchFamily="18" charset="0"/>
              </a:rPr>
              <a:t>family invests in health until the rate of marginal utilities of (lifetime</a:t>
            </a:r>
            <a:r>
              <a:rPr lang="en-US" sz="1200" b="0" i="0" u="none" strike="noStrike" baseline="0" dirty="0">
                <a:latin typeface="SizedSym151"/>
              </a:rPr>
              <a:t>) </a:t>
            </a:r>
            <a:r>
              <a:rPr lang="en-US" sz="1200" b="0" i="0" u="none" strike="noStrike" baseline="0" dirty="0">
                <a:latin typeface="Times New Roman" panose="02020603050405020304" pitchFamily="18" charset="0"/>
              </a:rPr>
              <a:t>health to effective price of health for all family members is equal and equal to the marginal utility of wealth – this is how goods are divided up in micro theory of demand. Health stock need not be equal for family members depending on productivity! </a:t>
            </a:r>
          </a:p>
          <a:p>
            <a:pPr marL="0" indent="0" algn="l">
              <a:buFont typeface="Arial" panose="020B0604020202020204" pitchFamily="34" charset="0"/>
              <a:buNone/>
            </a:pPr>
            <a:endParaRPr lang="en-US" sz="1200" b="0" i="0" u="none" strike="noStrike" baseline="0" dirty="0">
              <a:latin typeface="Times New Roman" panose="02020603050405020304" pitchFamily="18" charset="0"/>
            </a:endParaRPr>
          </a:p>
          <a:p>
            <a:pPr marL="0" indent="0" algn="l">
              <a:buFont typeface="Arial" panose="020B0604020202020204" pitchFamily="34" charset="0"/>
              <a:buNone/>
            </a:pPr>
            <a:r>
              <a:rPr lang="en-US" sz="1200" b="0" i="0" u="none" strike="noStrike" baseline="0" dirty="0">
                <a:latin typeface="Times New Roman" panose="02020603050405020304" pitchFamily="18" charset="0"/>
              </a:rPr>
              <a:t>Findings: 1. So those who value health more or produce it more efficiently will end up with more health (does this make sense? I can see it either way)</a:t>
            </a:r>
          </a:p>
          <a:p>
            <a:pPr marL="0" indent="0" algn="l">
              <a:buFont typeface="Arial" panose="020B0604020202020204" pitchFamily="34" charset="0"/>
              <a:buNone/>
            </a:pPr>
            <a:r>
              <a:rPr lang="en-US" sz="1200" b="0" i="0" u="none" strike="noStrike" baseline="0" dirty="0">
                <a:solidFill>
                  <a:schemeClr val="tx1"/>
                </a:solidFill>
                <a:latin typeface="Times New Roman" panose="02020603050405020304" pitchFamily="18" charset="0"/>
                <a:cs typeface="Times New Roman" panose="02020603050405020304" pitchFamily="18" charset="0"/>
              </a:rPr>
              <a:t>2. Health spills over across homes – parents with higher health will have children with higher health than parents with lower health (intergenerational spillovers)</a:t>
            </a:r>
            <a:endParaRPr lang="en-CA" sz="1600" dirty="0">
              <a:solidFill>
                <a:schemeClr val="tx1"/>
              </a:solidFill>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4AF79E1B-2C51-4B9B-8EA4-26DE9E345AFF}" type="slidenum">
              <a:rPr lang="en-US" smtClean="0"/>
              <a:t>80</a:t>
            </a:fld>
            <a:endParaRPr lang="en-US"/>
          </a:p>
        </p:txBody>
      </p:sp>
    </p:spTree>
    <p:extLst>
      <p:ext uri="{BB962C8B-B14F-4D97-AF65-F5344CB8AC3E}">
        <p14:creationId xmlns:p14="http://schemas.microsoft.com/office/powerpoint/2010/main" val="17660922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effectLst/>
                <a:latin typeface="Times New Roman" panose="02020603050405020304" pitchFamily="18" charset="0"/>
                <a:ea typeface="Calibri" panose="020F0502020204030204" pitchFamily="34" charset="0"/>
                <a:cs typeface="Times New Roman" panose="02020603050405020304" pitchFamily="18" charset="0"/>
              </a:rPr>
              <a:t>Late reports will be discounted by 10 percentage points per day late. Show sample in class next time. Don’t have to tell me ahead of time (no commitment)</a:t>
            </a:r>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8</a:t>
            </a:fld>
            <a:endParaRPr lang="en-US"/>
          </a:p>
        </p:txBody>
      </p:sp>
    </p:spTree>
    <p:extLst>
      <p:ext uri="{BB962C8B-B14F-4D97-AF65-F5344CB8AC3E}">
        <p14:creationId xmlns:p14="http://schemas.microsoft.com/office/powerpoint/2010/main" val="1716875708"/>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a:buFont typeface="Arial" panose="020B0604020202020204" pitchFamily="34" charset="0"/>
              <a:buNone/>
            </a:pPr>
            <a:r>
              <a:rPr lang="en-CA" sz="1600" b="0" i="0" u="none" strike="noStrike" baseline="0" dirty="0">
                <a:latin typeface="Times New Roman" panose="02020603050405020304" pitchFamily="18" charset="0"/>
                <a:cs typeface="Times New Roman" panose="02020603050405020304" pitchFamily="18" charset="0"/>
              </a:rPr>
              <a:t>The main punch from the extension: think about liquidity constrained households. More $ has to be spent to bring up parents’ health to meet equation (1) , so less resources for child. But not true that households that are poorer seek out greater health interventions (why not?) </a:t>
            </a:r>
            <a:endParaRPr lang="en-CA" sz="1600" dirty="0">
              <a:solidFill>
                <a:schemeClr val="tx1"/>
              </a:solidFill>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4AF79E1B-2C51-4B9B-8EA4-26DE9E345AFF}" type="slidenum">
              <a:rPr lang="en-US" smtClean="0"/>
              <a:t>81</a:t>
            </a:fld>
            <a:endParaRPr lang="en-US"/>
          </a:p>
        </p:txBody>
      </p:sp>
    </p:spTree>
    <p:extLst>
      <p:ext uri="{BB962C8B-B14F-4D97-AF65-F5344CB8AC3E}">
        <p14:creationId xmlns:p14="http://schemas.microsoft.com/office/powerpoint/2010/main" val="231466017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We’ll get to talking about disparities. </a:t>
            </a:r>
          </a:p>
        </p:txBody>
      </p:sp>
      <p:sp>
        <p:nvSpPr>
          <p:cNvPr id="4" name="Slide Number Placeholder 3"/>
          <p:cNvSpPr>
            <a:spLocks noGrp="1"/>
          </p:cNvSpPr>
          <p:nvPr>
            <p:ph type="sldNum" sz="quarter" idx="5"/>
          </p:nvPr>
        </p:nvSpPr>
        <p:spPr/>
        <p:txBody>
          <a:bodyPr/>
          <a:lstStyle/>
          <a:p>
            <a:fld id="{4AF79E1B-2C51-4B9B-8EA4-26DE9E345AFF}" type="slidenum">
              <a:rPr lang="en-US" smtClean="0"/>
              <a:t>82</a:t>
            </a:fld>
            <a:endParaRPr lang="en-US"/>
          </a:p>
        </p:txBody>
      </p:sp>
    </p:spTree>
    <p:extLst>
      <p:ext uri="{BB962C8B-B14F-4D97-AF65-F5344CB8AC3E}">
        <p14:creationId xmlns:p14="http://schemas.microsoft.com/office/powerpoint/2010/main" val="32491770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Late proposals will be discounted by 10 percentage points per day late. Presentations will be given during the last two lectures of the semester.</a:t>
            </a:r>
            <a:endParaRPr lang="en-CA" sz="12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9</a:t>
            </a:fld>
            <a:endParaRPr lang="en-US"/>
          </a:p>
        </p:txBody>
      </p:sp>
    </p:spTree>
    <p:extLst>
      <p:ext uri="{BB962C8B-B14F-4D97-AF65-F5344CB8AC3E}">
        <p14:creationId xmlns:p14="http://schemas.microsoft.com/office/powerpoint/2010/main" val="24656450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7200"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2200" baseline="0">
                <a:solidFill>
                  <a:schemeClr val="tx1">
                    <a:lumMod val="75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0972D05C-DCFB-4BB6-B49C-AC126BF3ED2C}" type="datetimeFigureOut">
              <a:rPr lang="en-US" smtClean="0"/>
              <a:pPr/>
              <a:t>12/29/2025</a:t>
            </a:fld>
            <a:endParaRPr lang="en-US"/>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tx1">
                    <a:lumMod val="65000"/>
                  </a:schemeClr>
                </a:solidFill>
              </a:defRPr>
            </a:lvl1pPr>
          </a:lstStyle>
          <a:p>
            <a:fld id="{D55C3209-28DC-43DB-92C2-2AB8D1DA00B1}" type="slidenum">
              <a:rPr lang="en-US" smtClean="0"/>
              <a:pPr/>
              <a:t>‹#›</a:t>
            </a:fld>
            <a:endParaRPr lang="en-US"/>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156941254"/>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972D05C-DCFB-4BB6-B49C-AC126BF3ED2C}" type="datetimeFigureOut">
              <a:rPr lang="en-US" smtClean="0"/>
              <a:pPr/>
              <a:t>12/29/2025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38107662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8700" y="381000"/>
            <a:ext cx="2476500" cy="58975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62000" y="381000"/>
            <a:ext cx="7734300" cy="58975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972D05C-DCFB-4BB6-B49C-AC126BF3ED2C}" type="datetimeFigureOut">
              <a:rPr lang="en-US" smtClean="0"/>
              <a:pPr/>
              <a:t>12/29/2025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3908046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972D05C-DCFB-4BB6-B49C-AC126BF3ED2C}" type="datetimeFigureOut">
              <a:rPr lang="en-US" smtClean="0"/>
              <a:pPr/>
              <a:t>12/29/2025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2422212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61872" y="758952"/>
            <a:ext cx="9418320" cy="4041648"/>
          </a:xfrm>
        </p:spPr>
        <p:txBody>
          <a:bodyPr anchor="b">
            <a:normAutofit/>
          </a:bodyPr>
          <a:lstStyle>
            <a:lvl1pPr>
              <a:lnSpc>
                <a:spcPct val="85000"/>
              </a:lnSpc>
              <a:defRPr sz="7200" b="0"/>
            </a:lvl1pPr>
          </a:lstStyle>
          <a:p>
            <a:r>
              <a:rPr lang="en-US"/>
              <a:t>Click to edit Master title style</a:t>
            </a:r>
            <a:endParaRPr lang="en-US" dirty="0"/>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22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972D05C-DCFB-4BB6-B49C-AC126BF3ED2C}" type="datetimeFigureOut">
              <a:rPr lang="en-US" smtClean="0"/>
              <a:pPr/>
              <a:t>12/29/2025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5C3209-28DC-43DB-92C2-2AB8D1DA00B1}" type="slidenum">
              <a:rPr lang="en-US" smtClean="0"/>
              <a:pPr/>
              <a:t>‹#›</a:t>
            </a:fld>
            <a:endParaRPr lang="en-US"/>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064797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61872"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26480"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972D05C-DCFB-4BB6-B49C-AC126BF3ED2C}" type="datetimeFigureOut">
              <a:rPr lang="en-US" smtClean="0"/>
              <a:pPr/>
              <a:t>12/29/2025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0468441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261872" y="1713655"/>
            <a:ext cx="4480560" cy="731520"/>
          </a:xfrm>
        </p:spPr>
        <p:txBody>
          <a:bodyPr anchor="b">
            <a:normAutofit/>
          </a:bodyPr>
          <a:lstStyle>
            <a:lvl1pPr marL="0" indent="0">
              <a:spcBef>
                <a:spcPts val="0"/>
              </a:spcBef>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61872"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26480" y="1713655"/>
            <a:ext cx="4480560" cy="731520"/>
          </a:xfrm>
        </p:spPr>
        <p:txBody>
          <a:bodyPr anchor="b">
            <a:normAutofit/>
          </a:bodyPr>
          <a:lstStyle>
            <a:lvl1pPr marL="0" indent="0">
              <a:lnSpc>
                <a:spcPct val="95000"/>
              </a:lnSpc>
              <a:spcBef>
                <a:spcPts val="0"/>
              </a:spcBef>
              <a:buNone/>
              <a:defRPr lang="en-US" sz="2000" b="0" kern="1200" dirty="0">
                <a:solidFill>
                  <a:schemeClr val="tx2"/>
                </a:solidFill>
                <a:latin typeface="Times New Roman" panose="02020603050405020304" pitchFamily="18"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2000"/>
              </a:spcBef>
              <a:buFontTx/>
              <a:buNone/>
            </a:pPr>
            <a:r>
              <a:rPr lang="en-US" dirty="0"/>
              <a:t>Click to edit Master text styles</a:t>
            </a:r>
          </a:p>
        </p:txBody>
      </p:sp>
      <p:sp>
        <p:nvSpPr>
          <p:cNvPr id="6" name="Content Placeholder 5"/>
          <p:cNvSpPr>
            <a:spLocks noGrp="1"/>
          </p:cNvSpPr>
          <p:nvPr>
            <p:ph sz="quarter" idx="4"/>
          </p:nvPr>
        </p:nvSpPr>
        <p:spPr>
          <a:xfrm>
            <a:off x="6126480"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972D05C-DCFB-4BB6-B49C-AC126BF3ED2C}" type="datetimeFigureOut">
              <a:rPr lang="en-US" smtClean="0"/>
              <a:pPr/>
              <a:t>12/29/2025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15981615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972D05C-DCFB-4BB6-B49C-AC126BF3ED2C}" type="datetimeFigureOut">
              <a:rPr lang="en-US" smtClean="0"/>
              <a:pPr/>
              <a:t>12/29/2025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8101677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972D05C-DCFB-4BB6-B49C-AC126BF3ED2C}" type="datetimeFigureOut">
              <a:rPr lang="en-US" smtClean="0"/>
              <a:pPr/>
              <a:t>12/29/2025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645120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200400" cy="1600197"/>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4504267" y="685800"/>
            <a:ext cx="6079066" cy="548640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1248" y="2099734"/>
            <a:ext cx="32004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972D05C-DCFB-4BB6-B49C-AC126BF3ED2C}" type="datetimeFigureOut">
              <a:rPr lang="en-US" smtClean="0"/>
              <a:pPr/>
              <a:t>12/29/2025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1628827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5105400"/>
            <a:ext cx="1129284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14400" y="5257800"/>
            <a:ext cx="9982200" cy="914400"/>
          </a:xfrm>
        </p:spPr>
        <p:txBody>
          <a:bodyPr anchor="b">
            <a:normAutofit/>
          </a:bodyPr>
          <a:lstStyle>
            <a:lvl1pPr>
              <a:defRPr sz="2800" b="0">
                <a:solidFill>
                  <a:schemeClr val="bg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11292840" cy="5128923"/>
          </a:xfrm>
          <a:solidFill>
            <a:schemeClr val="accent1"/>
          </a:solidFill>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4400" y="6108589"/>
            <a:ext cx="998220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972D05C-DCFB-4BB6-B49C-AC126BF3ED2C}" type="datetimeFigureOut">
              <a:rPr lang="en-US" smtClean="0"/>
              <a:pPr/>
              <a:t>12/29/2025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9644337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Placeholder 1"/>
          <p:cNvSpPr>
            <a:spLocks noGrp="1"/>
          </p:cNvSpPr>
          <p:nvPr>
            <p:ph type="title"/>
          </p:nvPr>
        </p:nvSpPr>
        <p:spPr>
          <a:xfrm>
            <a:off x="1261872" y="365760"/>
            <a:ext cx="9692640" cy="1325562"/>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p:cNvSpPr>
            <a:spLocks noGrp="1"/>
          </p:cNvSpPr>
          <p:nvPr>
            <p:ph type="body" idx="1"/>
          </p:nvPr>
        </p:nvSpPr>
        <p:spPr>
          <a:xfrm>
            <a:off x="1261872" y="1828800"/>
            <a:ext cx="8595360" cy="4351337"/>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rot="16200000">
            <a:off x="10797542" y="998537"/>
            <a:ext cx="1904999" cy="365125"/>
          </a:xfrm>
          <a:prstGeom prst="rect">
            <a:avLst/>
          </a:prstGeom>
        </p:spPr>
        <p:txBody>
          <a:bodyPr vert="horz" lIns="91440" tIns="45720" rIns="91440" bIns="45720" rtlCol="0" anchor="ctr"/>
          <a:lstStyle>
            <a:lvl1pPr algn="r">
              <a:defRPr sz="1050" b="0">
                <a:solidFill>
                  <a:schemeClr val="tx2">
                    <a:lumMod val="20000"/>
                    <a:lumOff val="80000"/>
                  </a:schemeClr>
                </a:solidFill>
                <a:latin typeface="Times New Roman" panose="02020603050405020304" pitchFamily="18" charset="0"/>
              </a:defRPr>
            </a:lvl1pPr>
          </a:lstStyle>
          <a:p>
            <a:fld id="{0972D05C-DCFB-4BB6-B49C-AC126BF3ED2C}" type="datetimeFigureOut">
              <a:rPr lang="en-US" smtClean="0"/>
              <a:pPr/>
              <a:t>12/29/2025</a:t>
            </a:fld>
            <a:endParaRPr lang="en-US" dirty="0"/>
          </a:p>
        </p:txBody>
      </p:sp>
      <p:sp>
        <p:nvSpPr>
          <p:cNvPr id="5" name="Footer Placeholder 4"/>
          <p:cNvSpPr>
            <a:spLocks noGrp="1"/>
          </p:cNvSpPr>
          <p:nvPr>
            <p:ph type="ftr" sz="quarter" idx="3"/>
          </p:nvPr>
        </p:nvSpPr>
        <p:spPr>
          <a:xfrm rot="16200000">
            <a:off x="9959341" y="4046537"/>
            <a:ext cx="3581400" cy="365125"/>
          </a:xfrm>
          <a:prstGeom prst="rect">
            <a:avLst/>
          </a:prstGeom>
        </p:spPr>
        <p:txBody>
          <a:bodyPr vert="horz" lIns="91440" tIns="45720" rIns="91440" bIns="45720" rtlCol="0" anchor="ctr"/>
          <a:lstStyle>
            <a:lvl1pPr algn="l">
              <a:defRPr sz="1050">
                <a:solidFill>
                  <a:schemeClr val="tx2">
                    <a:lumMod val="20000"/>
                    <a:lumOff val="80000"/>
                  </a:schemeClr>
                </a:solidFill>
                <a:latin typeface="Times New Roman" panose="02020603050405020304" pitchFamily="18" charset="0"/>
              </a:defRPr>
            </a:lvl1pPr>
          </a:lstStyle>
          <a:p>
            <a:endParaRPr lang="en-US" dirty="0"/>
          </a:p>
        </p:txBody>
      </p:sp>
      <p:sp>
        <p:nvSpPr>
          <p:cNvPr id="6" name="Slide Number Placeholder 5"/>
          <p:cNvSpPr>
            <a:spLocks noGrp="1"/>
          </p:cNvSpPr>
          <p:nvPr>
            <p:ph type="sldNum" sz="quarter" idx="4"/>
          </p:nvPr>
        </p:nvSpPr>
        <p:spPr>
          <a:xfrm>
            <a:off x="11292840" y="6172200"/>
            <a:ext cx="914400" cy="593725"/>
          </a:xfrm>
          <a:prstGeom prst="rect">
            <a:avLst/>
          </a:prstGeom>
        </p:spPr>
        <p:txBody>
          <a:bodyPr vert="horz" lIns="45720" tIns="45720" rIns="45720" bIns="45720" rtlCol="0" anchor="ctr">
            <a:normAutofit/>
          </a:bodyPr>
          <a:lstStyle>
            <a:lvl1pPr algn="ctr">
              <a:defRPr sz="3600">
                <a:solidFill>
                  <a:schemeClr val="tx2">
                    <a:lumMod val="60000"/>
                    <a:lumOff val="40000"/>
                  </a:schemeClr>
                </a:solidFill>
                <a:latin typeface="Times New Roman" panose="02020603050405020304" pitchFamily="18" charset="0"/>
              </a:defRPr>
            </a:lvl1pPr>
          </a:lstStyle>
          <a:p>
            <a:fld id="{D55C3209-28DC-43DB-92C2-2AB8D1DA00B1}" type="slidenum">
              <a:rPr lang="en-US" smtClean="0"/>
              <a:pPr/>
              <a:t>‹#›</a:t>
            </a:fld>
            <a:endParaRPr lang="en-US" dirty="0"/>
          </a:p>
        </p:txBody>
      </p:sp>
    </p:spTree>
    <p:extLst>
      <p:ext uri="{BB962C8B-B14F-4D97-AF65-F5344CB8AC3E}">
        <p14:creationId xmlns:p14="http://schemas.microsoft.com/office/powerpoint/2010/main" val="3753244356"/>
      </p:ext>
    </p:extLst>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Lst>
  <p:txStyles>
    <p:titleStyle>
      <a:lvl1pPr algn="l" defTabSz="914400" rtl="0" eaLnBrk="1" latinLnBrk="0" hangingPunct="1">
        <a:lnSpc>
          <a:spcPct val="90000"/>
        </a:lnSpc>
        <a:spcBef>
          <a:spcPct val="0"/>
        </a:spcBef>
        <a:buNone/>
        <a:defRPr sz="4400" kern="1200" spc="-50" baseline="0">
          <a:solidFill>
            <a:schemeClr val="tx1"/>
          </a:solidFill>
          <a:latin typeface="Times New Roman" panose="02020603050405020304" pitchFamily="18" charset="0"/>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Times New Roman" panose="02020603050405020304" pitchFamily="18" charset="0"/>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Times New Roman" panose="02020603050405020304" pitchFamily="18" charset="0"/>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video" Target="https://www.youtube.com/embed/wfsJXo1h1G0?feature=oembed" TargetMode="External"/><Relationship Id="rId4" Type="http://schemas.openxmlformats.org/officeDocument/2006/relationships/image" Target="../media/image4.jpe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github.com/alex-hoagland/HAD6750H"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github.com/alex-hoagland/HAD6750H"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hyperlink" Target="https://demonstrations.wolfram.com/ContinuousAndDiscreteTimeDiscounting/" TargetMode="External"/><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110.png"/></Relationships>
</file>

<file path=ppt/slides/_rels/slide53.xml.rels><?xml version="1.0" encoding="UTF-8" standalone="yes"?>
<Relationships xmlns="http://schemas.openxmlformats.org/package/2006/relationships"><Relationship Id="rId3" Type="http://schemas.openxmlformats.org/officeDocument/2006/relationships/hyperlink" Target="https://demonstrations.wolfram.com/ContinuousAndDiscreteTimeDiscounting/" TargetMode="External"/><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5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forms.gle/UedkW2uyMoWTVdfz8"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261.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0.png"/><Relationship Id="rId4" Type="http://schemas.openxmlformats.org/officeDocument/2006/relationships/notesSlide" Target="../notesSlides/notesSlide74.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300.pn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209800"/>
            <a:ext cx="11125200" cy="1894362"/>
          </a:xfrm>
        </p:spPr>
        <p:txBody>
          <a:bodyPr>
            <a:normAutofit/>
          </a:bodyPr>
          <a:lstStyle/>
          <a:p>
            <a:r>
              <a:rPr lang="en-US" dirty="0"/>
              <a:t>Advanced Health Economics</a:t>
            </a:r>
          </a:p>
        </p:txBody>
      </p:sp>
      <p:sp>
        <p:nvSpPr>
          <p:cNvPr id="3" name="Subtitle 2"/>
          <p:cNvSpPr>
            <a:spLocks noGrp="1"/>
          </p:cNvSpPr>
          <p:nvPr>
            <p:ph type="subTitle" idx="1"/>
          </p:nvPr>
        </p:nvSpPr>
        <p:spPr>
          <a:xfrm>
            <a:off x="832293" y="4191000"/>
            <a:ext cx="10521507" cy="1981200"/>
          </a:xfrm>
        </p:spPr>
        <p:txBody>
          <a:bodyPr>
            <a:noAutofit/>
          </a:bodyPr>
          <a:lstStyle/>
          <a:p>
            <a:r>
              <a:rPr lang="en-US" sz="2400" dirty="0"/>
              <a:t>Lecture 1: Introduction + Demand for Health Care</a:t>
            </a:r>
          </a:p>
          <a:p>
            <a:r>
              <a:rPr lang="en-US" sz="2400" dirty="0"/>
              <a:t>January 5, 2026</a:t>
            </a:r>
          </a:p>
          <a:p>
            <a:endParaRPr lang="en-US" sz="2400" dirty="0"/>
          </a:p>
          <a:p>
            <a:r>
              <a:rPr lang="en-US" sz="2400" dirty="0"/>
              <a:t>HAD 6750 </a:t>
            </a:r>
            <a:r>
              <a:rPr lang="en-US" sz="2400" dirty="0">
                <a:sym typeface="Symbol" panose="05050102010706020507" pitchFamily="18" charset="2"/>
              </a:rPr>
              <a:t> </a:t>
            </a:r>
            <a:r>
              <a:rPr lang="en-US" sz="2400" dirty="0"/>
              <a:t>Alex Hoagland, Ph.D.</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4898F6-26A7-6503-7C80-49B163BE914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5B4434B-6008-E258-B25C-C8D342191CB0}"/>
              </a:ext>
            </a:extLst>
          </p:cNvPr>
          <p:cNvSpPr>
            <a:spLocks noGrp="1"/>
          </p:cNvSpPr>
          <p:nvPr>
            <p:ph type="title"/>
          </p:nvPr>
        </p:nvSpPr>
        <p:spPr>
          <a:xfrm>
            <a:off x="2470404" y="337710"/>
            <a:ext cx="7269480" cy="1325562"/>
          </a:xfrm>
        </p:spPr>
        <p:txBody>
          <a:bodyPr/>
          <a:lstStyle/>
          <a:p>
            <a:r>
              <a:rPr lang="en-US" dirty="0"/>
              <a:t> </a:t>
            </a:r>
          </a:p>
        </p:txBody>
      </p:sp>
      <p:sp>
        <p:nvSpPr>
          <p:cNvPr id="5" name="Title 1">
            <a:extLst>
              <a:ext uri="{FF2B5EF4-FFF2-40B4-BE49-F238E27FC236}">
                <a16:creationId xmlns:a16="http://schemas.microsoft.com/office/drawing/2014/main" id="{B64DACE4-4084-0798-F44C-C1EC04537233}"/>
              </a:ext>
            </a:extLst>
          </p:cNvPr>
          <p:cNvSpPr txBox="1">
            <a:spLocks/>
          </p:cNvSpPr>
          <p:nvPr/>
        </p:nvSpPr>
        <p:spPr>
          <a:xfrm>
            <a:off x="389504" y="365760"/>
            <a:ext cx="10565008"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Attendance Policy</a:t>
            </a:r>
          </a:p>
        </p:txBody>
      </p:sp>
      <p:sp>
        <p:nvSpPr>
          <p:cNvPr id="6" name="Content Placeholder 5">
            <a:extLst>
              <a:ext uri="{FF2B5EF4-FFF2-40B4-BE49-F238E27FC236}">
                <a16:creationId xmlns:a16="http://schemas.microsoft.com/office/drawing/2014/main" id="{1E69C060-B606-C2CF-FB8E-22E306E006BD}"/>
              </a:ext>
            </a:extLst>
          </p:cNvPr>
          <p:cNvSpPr>
            <a:spLocks noGrp="1"/>
          </p:cNvSpPr>
          <p:nvPr>
            <p:ph idx="1"/>
          </p:nvPr>
        </p:nvSpPr>
        <p:spPr>
          <a:xfrm>
            <a:off x="389504" y="1143000"/>
            <a:ext cx="10565008" cy="5037137"/>
          </a:xfrm>
        </p:spPr>
        <p:txBody>
          <a:bodyPr/>
          <a:lstStyle/>
          <a:p>
            <a:r>
              <a:rPr lang="en-US" sz="2200" dirty="0"/>
              <a:t>This course is designed for full-time, in-person attendance. </a:t>
            </a:r>
          </a:p>
          <a:p>
            <a:r>
              <a:rPr lang="en-US" sz="2200" dirty="0"/>
              <a:t>Lectures will not be recorded and virtual attendance is not permitted per IHPME and University policy. </a:t>
            </a:r>
          </a:p>
          <a:p>
            <a:r>
              <a:rPr lang="en-US" sz="2200" dirty="0"/>
              <a:t>Students may create audio recordings of the lectures for their personal use. Recordings are intended to permit lecture content review so as to enhance understanding of the topics presented. </a:t>
            </a:r>
            <a:endParaRPr lang="en-US" dirty="0"/>
          </a:p>
        </p:txBody>
      </p:sp>
    </p:spTree>
    <p:extLst>
      <p:ext uri="{BB962C8B-B14F-4D97-AF65-F5344CB8AC3E}">
        <p14:creationId xmlns:p14="http://schemas.microsoft.com/office/powerpoint/2010/main" val="4324822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DCF9DA-D37D-5D63-4979-7D075A99C85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3CC1DFE-2810-4019-94B4-75FB7F6C4A4C}"/>
              </a:ext>
            </a:extLst>
          </p:cNvPr>
          <p:cNvSpPr>
            <a:spLocks noGrp="1"/>
          </p:cNvSpPr>
          <p:nvPr>
            <p:ph type="title"/>
          </p:nvPr>
        </p:nvSpPr>
        <p:spPr>
          <a:xfrm>
            <a:off x="2470404" y="337710"/>
            <a:ext cx="7269480" cy="1325562"/>
          </a:xfrm>
        </p:spPr>
        <p:txBody>
          <a:bodyPr/>
          <a:lstStyle/>
          <a:p>
            <a:r>
              <a:rPr lang="en-US" dirty="0"/>
              <a:t> </a:t>
            </a:r>
          </a:p>
        </p:txBody>
      </p:sp>
      <p:sp>
        <p:nvSpPr>
          <p:cNvPr id="5" name="Title 1">
            <a:extLst>
              <a:ext uri="{FF2B5EF4-FFF2-40B4-BE49-F238E27FC236}">
                <a16:creationId xmlns:a16="http://schemas.microsoft.com/office/drawing/2014/main" id="{989B0336-F827-B90D-D2C7-28817E7AA57C}"/>
              </a:ext>
            </a:extLst>
          </p:cNvPr>
          <p:cNvSpPr txBox="1">
            <a:spLocks/>
          </p:cNvSpPr>
          <p:nvPr/>
        </p:nvSpPr>
        <p:spPr>
          <a:xfrm>
            <a:off x="389504" y="365760"/>
            <a:ext cx="10565008"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Grading Policy</a:t>
            </a:r>
          </a:p>
        </p:txBody>
      </p:sp>
      <p:sp>
        <p:nvSpPr>
          <p:cNvPr id="6" name="Content Placeholder 5">
            <a:extLst>
              <a:ext uri="{FF2B5EF4-FFF2-40B4-BE49-F238E27FC236}">
                <a16:creationId xmlns:a16="http://schemas.microsoft.com/office/drawing/2014/main" id="{8F260BFB-EB5B-C545-232B-06974C7E944B}"/>
              </a:ext>
            </a:extLst>
          </p:cNvPr>
          <p:cNvSpPr>
            <a:spLocks noGrp="1"/>
          </p:cNvSpPr>
          <p:nvPr>
            <p:ph idx="1"/>
          </p:nvPr>
        </p:nvSpPr>
        <p:spPr>
          <a:xfrm>
            <a:off x="533400" y="1171050"/>
            <a:ext cx="10134600" cy="5349240"/>
          </a:xfrm>
        </p:spPr>
        <p:txBody>
          <a:bodyPr>
            <a:normAutofit lnSpcReduction="10000"/>
          </a:bodyPr>
          <a:lstStyle/>
          <a:p>
            <a:pPr marL="0" indent="0">
              <a:buNone/>
            </a:pPr>
            <a:r>
              <a:rPr lang="en-US" sz="2200" dirty="0"/>
              <a:t>What do my grades mean? </a:t>
            </a:r>
          </a:p>
          <a:p>
            <a:pPr marL="0" indent="0">
              <a:buNone/>
            </a:pPr>
            <a:endParaRPr lang="en-US" sz="2200" dirty="0"/>
          </a:p>
          <a:p>
            <a:pPr marL="0" indent="0">
              <a:buNone/>
            </a:pPr>
            <a:endParaRPr lang="en-US" sz="2200" dirty="0"/>
          </a:p>
          <a:p>
            <a:pPr marL="0" indent="0">
              <a:buNone/>
            </a:pPr>
            <a:endParaRPr lang="en-US" sz="2200" dirty="0"/>
          </a:p>
          <a:p>
            <a:pPr marL="0" indent="0">
              <a:buNone/>
            </a:pPr>
            <a:endParaRPr lang="en-US" sz="2200" dirty="0"/>
          </a:p>
          <a:p>
            <a:pPr marL="0" indent="0">
              <a:buNone/>
            </a:pPr>
            <a:endParaRPr lang="en-US" sz="2200" dirty="0"/>
          </a:p>
          <a:p>
            <a:pPr marL="0" indent="0">
              <a:buNone/>
            </a:pPr>
            <a:endParaRPr lang="en-US" sz="2200" dirty="0"/>
          </a:p>
          <a:p>
            <a:pPr marL="0" indent="0">
              <a:buNone/>
            </a:pPr>
            <a:endParaRPr lang="en-US" sz="2200" dirty="0"/>
          </a:p>
          <a:p>
            <a:r>
              <a:rPr lang="en-US" b="1" dirty="0"/>
              <a:t>Excellent:</a:t>
            </a:r>
            <a:r>
              <a:rPr lang="en-US" dirty="0"/>
              <a:t> Strong evidence of original thinking; good organization; capacity to analyze and synthesize; superior grasp of subject matter with sound critical evaluations; evidence of extensive knowledge base.</a:t>
            </a:r>
          </a:p>
          <a:p>
            <a:r>
              <a:rPr lang="en-US" b="1" dirty="0"/>
              <a:t>Good:</a:t>
            </a:r>
            <a:r>
              <a:rPr lang="en-US" dirty="0"/>
              <a:t> Evidence of grasp of subject matter, some evidence of critical capacity and analytic ability; reasonable understanding of relevant issues; evidence of familiarity with literature.</a:t>
            </a:r>
          </a:p>
          <a:p>
            <a:pPr marL="0" indent="0">
              <a:buNone/>
            </a:pPr>
            <a:endParaRPr lang="en-US" sz="2200" dirty="0"/>
          </a:p>
        </p:txBody>
      </p:sp>
      <p:pic>
        <p:nvPicPr>
          <p:cNvPr id="7" name="Picture 6">
            <a:extLst>
              <a:ext uri="{FF2B5EF4-FFF2-40B4-BE49-F238E27FC236}">
                <a16:creationId xmlns:a16="http://schemas.microsoft.com/office/drawing/2014/main" id="{EC5E801F-C1E3-7CBF-867A-35E09F57EDAD}"/>
              </a:ext>
            </a:extLst>
          </p:cNvPr>
          <p:cNvPicPr>
            <a:picLocks noChangeAspect="1"/>
          </p:cNvPicPr>
          <p:nvPr/>
        </p:nvPicPr>
        <p:blipFill>
          <a:blip r:embed="rId3"/>
          <a:stretch>
            <a:fillRect/>
          </a:stretch>
        </p:blipFill>
        <p:spPr>
          <a:xfrm>
            <a:off x="685800" y="1663272"/>
            <a:ext cx="7497221" cy="3115110"/>
          </a:xfrm>
          <a:prstGeom prst="rect">
            <a:avLst/>
          </a:prstGeom>
        </p:spPr>
      </p:pic>
    </p:spTree>
    <p:extLst>
      <p:ext uri="{BB962C8B-B14F-4D97-AF65-F5344CB8AC3E}">
        <p14:creationId xmlns:p14="http://schemas.microsoft.com/office/powerpoint/2010/main" val="6747580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84827A-120F-D78B-9C2E-B0A97C202DDE}"/>
            </a:ext>
          </a:extLst>
        </p:cNvPr>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80D0146-2FE2-35DF-2127-987DE1866967}"/>
              </a:ext>
            </a:extLst>
          </p:cNvPr>
          <p:cNvSpPr>
            <a:spLocks noGrp="1"/>
          </p:cNvSpPr>
          <p:nvPr>
            <p:ph idx="1"/>
          </p:nvPr>
        </p:nvSpPr>
        <p:spPr>
          <a:xfrm>
            <a:off x="1295400" y="1295400"/>
            <a:ext cx="9753600" cy="4884739"/>
          </a:xfrm>
        </p:spPr>
        <p:txBody>
          <a:bodyPr>
            <a:normAutofit/>
          </a:bodyPr>
          <a:lstStyle/>
          <a:p>
            <a:pPr marL="0" indent="0" algn="just">
              <a:spcBef>
                <a:spcPts val="0"/>
              </a:spcBef>
              <a:spcAft>
                <a:spcPts val="0"/>
              </a:spcAft>
              <a:buNone/>
            </a:pPr>
            <a:r>
              <a:rPr lang="en-US" sz="2400" b="1"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rPr>
              <a:t>Other course policies, course schedule</a:t>
            </a:r>
            <a:endParaRPr lang="en-US" sz="2400"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5" name="Title 1">
            <a:extLst>
              <a:ext uri="{FF2B5EF4-FFF2-40B4-BE49-F238E27FC236}">
                <a16:creationId xmlns:a16="http://schemas.microsoft.com/office/drawing/2014/main" id="{77B2BF37-9C9B-0E6B-58CB-1B1AC89D94DD}"/>
              </a:ext>
            </a:extLst>
          </p:cNvPr>
          <p:cNvSpPr txBox="1">
            <a:spLocks/>
          </p:cNvSpPr>
          <p:nvPr/>
        </p:nvSpPr>
        <p:spPr>
          <a:xfrm>
            <a:off x="1261872" y="365760"/>
            <a:ext cx="9692640"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Introduction &amp; Syllabus</a:t>
            </a:r>
          </a:p>
        </p:txBody>
      </p:sp>
      <p:sp>
        <p:nvSpPr>
          <p:cNvPr id="6" name="Title 5">
            <a:extLst>
              <a:ext uri="{FF2B5EF4-FFF2-40B4-BE49-F238E27FC236}">
                <a16:creationId xmlns:a16="http://schemas.microsoft.com/office/drawing/2014/main" id="{2F1687C6-CD19-DA47-434D-D2F4DE54FA08}"/>
              </a:ext>
            </a:extLst>
          </p:cNvPr>
          <p:cNvSpPr>
            <a:spLocks noGrp="1"/>
          </p:cNvSpPr>
          <p:nvPr>
            <p:ph type="title"/>
          </p:nvPr>
        </p:nvSpPr>
        <p:spPr>
          <a:xfrm>
            <a:off x="1261872" y="365760"/>
            <a:ext cx="9692640" cy="777240"/>
          </a:xfrm>
        </p:spPr>
        <p:txBody>
          <a:bodyPr/>
          <a:lstStyle/>
          <a:p>
            <a:r>
              <a:rPr lang="en-US" dirty="0"/>
              <a:t> </a:t>
            </a:r>
          </a:p>
        </p:txBody>
      </p:sp>
    </p:spTree>
    <p:extLst>
      <p:ext uri="{BB962C8B-B14F-4D97-AF65-F5344CB8AC3E}">
        <p14:creationId xmlns:p14="http://schemas.microsoft.com/office/powerpoint/2010/main" val="8960700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959A64B-5C9A-4A9B-BA45-ADECED2E51D9}"/>
              </a:ext>
            </a:extLst>
          </p:cNvPr>
          <p:cNvSpPr>
            <a:spLocks noGrp="1"/>
          </p:cNvSpPr>
          <p:nvPr>
            <p:ph type="ctrTitle"/>
          </p:nvPr>
        </p:nvSpPr>
        <p:spPr>
          <a:xfrm>
            <a:off x="1261872" y="758952"/>
            <a:ext cx="10625328" cy="4041648"/>
          </a:xfrm>
        </p:spPr>
        <p:txBody>
          <a:bodyPr/>
          <a:lstStyle/>
          <a:p>
            <a:r>
              <a:rPr lang="en-US" dirty="0"/>
              <a:t>Economic Modeling</a:t>
            </a:r>
          </a:p>
        </p:txBody>
      </p:sp>
      <p:sp>
        <p:nvSpPr>
          <p:cNvPr id="3" name="Subtitle 2">
            <a:extLst>
              <a:ext uri="{FF2B5EF4-FFF2-40B4-BE49-F238E27FC236}">
                <a16:creationId xmlns:a16="http://schemas.microsoft.com/office/drawing/2014/main" id="{12575E7B-FD6C-E8A3-F2DF-EE4A2AB1175B}"/>
              </a:ext>
            </a:extLst>
          </p:cNvPr>
          <p:cNvSpPr>
            <a:spLocks noGrp="1"/>
          </p:cNvSpPr>
          <p:nvPr>
            <p:ph type="subTitle" idx="1"/>
          </p:nvPr>
        </p:nvSpPr>
        <p:spPr/>
        <p:txBody>
          <a:bodyPr/>
          <a:lstStyle/>
          <a:p>
            <a:endParaRPr lang="en-CA"/>
          </a:p>
        </p:txBody>
      </p:sp>
    </p:spTree>
    <p:extLst>
      <p:ext uri="{BB962C8B-B14F-4D97-AF65-F5344CB8AC3E}">
        <p14:creationId xmlns:p14="http://schemas.microsoft.com/office/powerpoint/2010/main" val="22032305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2470404" y="1608139"/>
            <a:ext cx="7359396" cy="4572000"/>
          </a:xfrm>
        </p:spPr>
        <p:txBody>
          <a:bodyPr/>
          <a:lstStyle/>
          <a:p>
            <a:pPr lvl="1"/>
            <a:endParaRPr lang="en-US" dirty="0"/>
          </a:p>
          <a:p>
            <a:pPr lvl="1"/>
            <a:endParaRPr lang="en-US" dirty="0"/>
          </a:p>
        </p:txBody>
      </p:sp>
      <p:sp>
        <p:nvSpPr>
          <p:cNvPr id="6" name="Title 1">
            <a:extLst>
              <a:ext uri="{FF2B5EF4-FFF2-40B4-BE49-F238E27FC236}">
                <a16:creationId xmlns:a16="http://schemas.microsoft.com/office/drawing/2014/main" id="{2447C70A-E8CD-4D7B-8C00-FF6EC3DCB236}"/>
              </a:ext>
            </a:extLst>
          </p:cNvPr>
          <p:cNvSpPr txBox="1">
            <a:spLocks/>
          </p:cNvSpPr>
          <p:nvPr/>
        </p:nvSpPr>
        <p:spPr>
          <a:xfrm>
            <a:off x="381000" y="365760"/>
            <a:ext cx="10573512"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What is economics?</a:t>
            </a:r>
          </a:p>
        </p:txBody>
      </p:sp>
      <p:sp>
        <p:nvSpPr>
          <p:cNvPr id="2" name="TextBox 1">
            <a:extLst>
              <a:ext uri="{FF2B5EF4-FFF2-40B4-BE49-F238E27FC236}">
                <a16:creationId xmlns:a16="http://schemas.microsoft.com/office/drawing/2014/main" id="{B0F2C16C-63B4-4401-2640-980E86646A6F}"/>
              </a:ext>
            </a:extLst>
          </p:cNvPr>
          <p:cNvSpPr txBox="1"/>
          <p:nvPr/>
        </p:nvSpPr>
        <p:spPr>
          <a:xfrm>
            <a:off x="609600" y="1143000"/>
            <a:ext cx="9487662" cy="1107996"/>
          </a:xfrm>
          <a:prstGeom prst="rect">
            <a:avLst/>
          </a:prstGeom>
          <a:noFill/>
        </p:spPr>
        <p:txBody>
          <a:bodyPr wrap="none" rtlCol="0">
            <a:spAutoFit/>
          </a:bodyPr>
          <a:lstStyle/>
          <a:p>
            <a:pPr marL="285750" indent="-285750">
              <a:buFont typeface="Arial" panose="020B0604020202020204" pitchFamily="34" charset="0"/>
              <a:buChar char="•"/>
            </a:pPr>
            <a:r>
              <a:rPr lang="en-US" sz="2200" dirty="0"/>
              <a:t>What is it generally?</a:t>
            </a:r>
          </a:p>
          <a:p>
            <a:pPr marL="285750" indent="-285750">
              <a:buFont typeface="Arial" panose="020B0604020202020204" pitchFamily="34" charset="0"/>
              <a:buChar char="•"/>
            </a:pPr>
            <a:r>
              <a:rPr lang="en-US" sz="2200" dirty="0"/>
              <a:t>What’s its role in health policy evaluation / health services research? </a:t>
            </a:r>
          </a:p>
          <a:p>
            <a:pPr marL="285750" indent="-285750">
              <a:buFont typeface="Arial" panose="020B0604020202020204" pitchFamily="34" charset="0"/>
              <a:buChar char="•"/>
            </a:pPr>
            <a:r>
              <a:rPr lang="en-US" sz="2200" dirty="0"/>
              <a:t>What does it bring to the table for you? </a:t>
            </a:r>
          </a:p>
        </p:txBody>
      </p:sp>
    </p:spTree>
    <p:extLst>
      <p:ext uri="{BB962C8B-B14F-4D97-AF65-F5344CB8AC3E}">
        <p14:creationId xmlns:p14="http://schemas.microsoft.com/office/powerpoint/2010/main" val="193490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2470404" y="1608139"/>
            <a:ext cx="7359396" cy="4572000"/>
          </a:xfrm>
        </p:spPr>
        <p:txBody>
          <a:bodyPr/>
          <a:lstStyle/>
          <a:p>
            <a:pPr lvl="1"/>
            <a:endParaRPr lang="en-US" dirty="0"/>
          </a:p>
          <a:p>
            <a:pPr lvl="1"/>
            <a:endParaRPr lang="en-US" dirty="0"/>
          </a:p>
        </p:txBody>
      </p:sp>
      <p:sp>
        <p:nvSpPr>
          <p:cNvPr id="6" name="Title 1">
            <a:extLst>
              <a:ext uri="{FF2B5EF4-FFF2-40B4-BE49-F238E27FC236}">
                <a16:creationId xmlns:a16="http://schemas.microsoft.com/office/drawing/2014/main" id="{2447C70A-E8CD-4D7B-8C00-FF6EC3DCB236}"/>
              </a:ext>
            </a:extLst>
          </p:cNvPr>
          <p:cNvSpPr txBox="1">
            <a:spLocks/>
          </p:cNvSpPr>
          <p:nvPr/>
        </p:nvSpPr>
        <p:spPr>
          <a:xfrm>
            <a:off x="381000" y="365760"/>
            <a:ext cx="10573512"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What is economics?</a:t>
            </a:r>
          </a:p>
        </p:txBody>
      </p:sp>
      <p:sp>
        <p:nvSpPr>
          <p:cNvPr id="2" name="TextBox 1">
            <a:extLst>
              <a:ext uri="{FF2B5EF4-FFF2-40B4-BE49-F238E27FC236}">
                <a16:creationId xmlns:a16="http://schemas.microsoft.com/office/drawing/2014/main" id="{4B8CEBFF-FDD8-DA3E-44E7-ABFB6EFD0A0A}"/>
              </a:ext>
            </a:extLst>
          </p:cNvPr>
          <p:cNvSpPr txBox="1"/>
          <p:nvPr/>
        </p:nvSpPr>
        <p:spPr>
          <a:xfrm>
            <a:off x="381000" y="1143000"/>
            <a:ext cx="10515600" cy="1785104"/>
          </a:xfrm>
          <a:prstGeom prst="rect">
            <a:avLst/>
          </a:prstGeom>
          <a:noFill/>
        </p:spPr>
        <p:txBody>
          <a:bodyPr wrap="square" rtlCol="0">
            <a:spAutoFit/>
          </a:bodyPr>
          <a:lstStyle/>
          <a:p>
            <a:pPr marL="285750" indent="-285750">
              <a:buFont typeface="Arial" panose="020B0604020202020204" pitchFamily="34" charset="0"/>
              <a:buChar char="•"/>
            </a:pPr>
            <a:r>
              <a:rPr lang="en-US" sz="2200" dirty="0"/>
              <a:t>Interaction of individual agents’ behaviors</a:t>
            </a:r>
          </a:p>
          <a:p>
            <a:pPr marL="285750" indent="-285750">
              <a:buFont typeface="Arial" panose="020B0604020202020204" pitchFamily="34" charset="0"/>
              <a:buChar char="•"/>
            </a:pPr>
            <a:r>
              <a:rPr lang="en-US" sz="2200" dirty="0"/>
              <a:t>Optimization subject to constraints</a:t>
            </a:r>
          </a:p>
          <a:p>
            <a:pPr marL="285750" indent="-285750">
              <a:buFont typeface="Arial" panose="020B0604020202020204" pitchFamily="34" charset="0"/>
              <a:buChar char="•"/>
            </a:pPr>
            <a:r>
              <a:rPr lang="en-US" sz="2200" b="1" dirty="0"/>
              <a:t>Not just cost-effectiveness analysis! </a:t>
            </a:r>
            <a:endParaRPr lang="en-US" sz="2200" dirty="0"/>
          </a:p>
          <a:p>
            <a:pPr marL="285750" indent="-285750">
              <a:buFont typeface="Arial" panose="020B0604020202020204" pitchFamily="34" charset="0"/>
              <a:buChar char="•"/>
            </a:pPr>
            <a:r>
              <a:rPr lang="en-US" sz="2200" dirty="0"/>
              <a:t>Instead, thinking carefully about how policies and decisions change incentives and therefore behavior</a:t>
            </a:r>
          </a:p>
        </p:txBody>
      </p:sp>
    </p:spTree>
    <p:extLst>
      <p:ext uri="{BB962C8B-B14F-4D97-AF65-F5344CB8AC3E}">
        <p14:creationId xmlns:p14="http://schemas.microsoft.com/office/powerpoint/2010/main" val="31622403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2470404" y="1608139"/>
            <a:ext cx="7359396" cy="4572000"/>
          </a:xfrm>
        </p:spPr>
        <p:txBody>
          <a:bodyPr/>
          <a:lstStyle/>
          <a:p>
            <a:pPr lvl="1"/>
            <a:endParaRPr lang="en-US" dirty="0"/>
          </a:p>
          <a:p>
            <a:pPr lvl="1"/>
            <a:endParaRPr lang="en-US" dirty="0"/>
          </a:p>
        </p:txBody>
      </p:sp>
      <p:sp>
        <p:nvSpPr>
          <p:cNvPr id="6" name="Title 1">
            <a:extLst>
              <a:ext uri="{FF2B5EF4-FFF2-40B4-BE49-F238E27FC236}">
                <a16:creationId xmlns:a16="http://schemas.microsoft.com/office/drawing/2014/main" id="{2447C70A-E8CD-4D7B-8C00-FF6EC3DCB236}"/>
              </a:ext>
            </a:extLst>
          </p:cNvPr>
          <p:cNvSpPr txBox="1">
            <a:spLocks/>
          </p:cNvSpPr>
          <p:nvPr/>
        </p:nvSpPr>
        <p:spPr>
          <a:xfrm>
            <a:off x="381000" y="365760"/>
            <a:ext cx="10573512"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What is economics?</a:t>
            </a:r>
          </a:p>
        </p:txBody>
      </p:sp>
      <p:sp>
        <p:nvSpPr>
          <p:cNvPr id="2" name="TextBox 1">
            <a:extLst>
              <a:ext uri="{FF2B5EF4-FFF2-40B4-BE49-F238E27FC236}">
                <a16:creationId xmlns:a16="http://schemas.microsoft.com/office/drawing/2014/main" id="{4B8CEBFF-FDD8-DA3E-44E7-ABFB6EFD0A0A}"/>
              </a:ext>
            </a:extLst>
          </p:cNvPr>
          <p:cNvSpPr txBox="1"/>
          <p:nvPr/>
        </p:nvSpPr>
        <p:spPr>
          <a:xfrm>
            <a:off x="381000" y="1143000"/>
            <a:ext cx="10515600" cy="1785104"/>
          </a:xfrm>
          <a:prstGeom prst="rect">
            <a:avLst/>
          </a:prstGeom>
          <a:noFill/>
        </p:spPr>
        <p:txBody>
          <a:bodyPr wrap="square" rtlCol="0">
            <a:spAutoFit/>
          </a:bodyPr>
          <a:lstStyle/>
          <a:p>
            <a:pPr marL="285750" indent="-285750">
              <a:buFont typeface="Arial" panose="020B0604020202020204" pitchFamily="34" charset="0"/>
              <a:buChar char="•"/>
            </a:pPr>
            <a:r>
              <a:rPr lang="en-US" sz="2200" dirty="0"/>
              <a:t>Interaction of individual agents’ behaviors</a:t>
            </a:r>
          </a:p>
          <a:p>
            <a:pPr marL="285750" indent="-285750">
              <a:buFont typeface="Arial" panose="020B0604020202020204" pitchFamily="34" charset="0"/>
              <a:buChar char="•"/>
            </a:pPr>
            <a:r>
              <a:rPr lang="en-US" sz="2200" dirty="0"/>
              <a:t>Optimization subject to constraints</a:t>
            </a:r>
          </a:p>
          <a:p>
            <a:pPr marL="285750" indent="-285750">
              <a:buFont typeface="Arial" panose="020B0604020202020204" pitchFamily="34" charset="0"/>
              <a:buChar char="•"/>
            </a:pPr>
            <a:r>
              <a:rPr lang="en-US" sz="2200" b="1" dirty="0"/>
              <a:t>Not just cost-effectiveness analysis! </a:t>
            </a:r>
            <a:endParaRPr lang="en-US" sz="2200" dirty="0"/>
          </a:p>
          <a:p>
            <a:pPr marL="285750" indent="-285750">
              <a:buFont typeface="Arial" panose="020B0604020202020204" pitchFamily="34" charset="0"/>
              <a:buChar char="•"/>
            </a:pPr>
            <a:r>
              <a:rPr lang="en-US" sz="2200" dirty="0"/>
              <a:t>Instead, thinking carefully about how policies and decisions change incentives and therefore behavior</a:t>
            </a:r>
          </a:p>
        </p:txBody>
      </p:sp>
      <p:pic>
        <p:nvPicPr>
          <p:cNvPr id="7" name="Online Media 6" title="What experts say about who has the world's best health-care system | Opinion">
            <a:hlinkClick r:id="" action="ppaction://media"/>
            <a:extLst>
              <a:ext uri="{FF2B5EF4-FFF2-40B4-BE49-F238E27FC236}">
                <a16:creationId xmlns:a16="http://schemas.microsoft.com/office/drawing/2014/main" id="{43B2AD57-A4EB-3282-7B09-20F42D661D98}"/>
              </a:ext>
            </a:extLst>
          </p:cNvPr>
          <p:cNvPicPr>
            <a:picLocks noRot="1" noChangeAspect="1"/>
          </p:cNvPicPr>
          <p:nvPr>
            <a:videoFile r:link="rId1"/>
          </p:nvPr>
        </p:nvPicPr>
        <p:blipFill>
          <a:blip r:embed="rId4"/>
          <a:stretch>
            <a:fillRect/>
          </a:stretch>
        </p:blipFill>
        <p:spPr>
          <a:xfrm>
            <a:off x="381000" y="1143000"/>
            <a:ext cx="9467681" cy="5349240"/>
          </a:xfrm>
          <a:prstGeom prst="rect">
            <a:avLst/>
          </a:prstGeom>
        </p:spPr>
      </p:pic>
    </p:spTree>
    <p:extLst>
      <p:ext uri="{BB962C8B-B14F-4D97-AF65-F5344CB8AC3E}">
        <p14:creationId xmlns:p14="http://schemas.microsoft.com/office/powerpoint/2010/main" val="3701860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2470404" y="1608139"/>
            <a:ext cx="7359396" cy="4572000"/>
          </a:xfrm>
        </p:spPr>
        <p:txBody>
          <a:bodyPr/>
          <a:lstStyle/>
          <a:p>
            <a:pPr lvl="1"/>
            <a:endParaRPr lang="en-US" dirty="0"/>
          </a:p>
          <a:p>
            <a:pPr lvl="1"/>
            <a:endParaRPr lang="en-US" dirty="0"/>
          </a:p>
        </p:txBody>
      </p:sp>
      <p:sp>
        <p:nvSpPr>
          <p:cNvPr id="6" name="Title 1">
            <a:extLst>
              <a:ext uri="{FF2B5EF4-FFF2-40B4-BE49-F238E27FC236}">
                <a16:creationId xmlns:a16="http://schemas.microsoft.com/office/drawing/2014/main" id="{2447C70A-E8CD-4D7B-8C00-FF6EC3DCB236}"/>
              </a:ext>
            </a:extLst>
          </p:cNvPr>
          <p:cNvSpPr txBox="1">
            <a:spLocks/>
          </p:cNvSpPr>
          <p:nvPr/>
        </p:nvSpPr>
        <p:spPr>
          <a:xfrm>
            <a:off x="381000" y="365760"/>
            <a:ext cx="10573512" cy="16154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What distinguishes health economics from health services research?</a:t>
            </a:r>
          </a:p>
        </p:txBody>
      </p:sp>
      <p:sp>
        <p:nvSpPr>
          <p:cNvPr id="2" name="TextBox 1">
            <a:extLst>
              <a:ext uri="{FF2B5EF4-FFF2-40B4-BE49-F238E27FC236}">
                <a16:creationId xmlns:a16="http://schemas.microsoft.com/office/drawing/2014/main" id="{DE384BFF-0CCB-E0FC-D7F0-B3620694FEA9}"/>
              </a:ext>
            </a:extLst>
          </p:cNvPr>
          <p:cNvSpPr txBox="1"/>
          <p:nvPr/>
        </p:nvSpPr>
        <p:spPr>
          <a:xfrm>
            <a:off x="381000" y="2080961"/>
            <a:ext cx="10515600" cy="2800767"/>
          </a:xfrm>
          <a:prstGeom prst="rect">
            <a:avLst/>
          </a:prstGeom>
          <a:noFill/>
        </p:spPr>
        <p:txBody>
          <a:bodyPr wrap="square" rtlCol="0">
            <a:spAutoFit/>
          </a:bodyPr>
          <a:lstStyle/>
          <a:p>
            <a:pPr marL="285750" indent="-285750">
              <a:buFont typeface="Arial" panose="020B0604020202020204" pitchFamily="34" charset="0"/>
              <a:buChar char="•"/>
            </a:pPr>
            <a:r>
              <a:rPr lang="en-US" sz="2200" dirty="0"/>
              <a:t>Economic analysis applied to health care</a:t>
            </a:r>
          </a:p>
          <a:p>
            <a:pPr marL="285750" indent="-285750">
              <a:buFont typeface="Arial" panose="020B0604020202020204" pitchFamily="34" charset="0"/>
              <a:buChar char="•"/>
            </a:pPr>
            <a:r>
              <a:rPr lang="en-US" sz="2200" dirty="0"/>
              <a:t>Prioritizes clear discussion of assumptions (incentives, preferences, etc.) </a:t>
            </a:r>
          </a:p>
          <a:p>
            <a:pPr marL="742950" lvl="1" indent="-285750">
              <a:buFont typeface="Arial" panose="020B0604020202020204" pitchFamily="34" charset="0"/>
              <a:buChar char="•"/>
            </a:pPr>
            <a:r>
              <a:rPr lang="en-US" sz="2200" dirty="0"/>
              <a:t>This is why modeling is so important! </a:t>
            </a:r>
          </a:p>
          <a:p>
            <a:pPr marL="285750" indent="-285750">
              <a:buFont typeface="Arial" panose="020B0604020202020204" pitchFamily="34" charset="0"/>
              <a:buChar char="•"/>
            </a:pPr>
            <a:r>
              <a:rPr lang="en-US" sz="2200" dirty="0"/>
              <a:t>This framework lends itself to clean empirical research: </a:t>
            </a:r>
          </a:p>
          <a:p>
            <a:pPr marL="742950" lvl="1" indent="-285750">
              <a:buFont typeface="Arial" panose="020B0604020202020204" pitchFamily="34" charset="0"/>
              <a:buChar char="•"/>
            </a:pPr>
            <a:r>
              <a:rPr lang="en-US" sz="2200" dirty="0"/>
              <a:t>Causal inference</a:t>
            </a:r>
          </a:p>
          <a:p>
            <a:pPr marL="742950" lvl="1" indent="-285750">
              <a:buFont typeface="Arial" panose="020B0604020202020204" pitchFamily="34" charset="0"/>
              <a:buChar char="•"/>
            </a:pPr>
            <a:r>
              <a:rPr lang="en-US" sz="2200" dirty="0"/>
              <a:t>Distributional impacts of policies</a:t>
            </a:r>
          </a:p>
          <a:p>
            <a:pPr marL="742950" lvl="1" indent="-285750">
              <a:buFont typeface="Arial" panose="020B0604020202020204" pitchFamily="34" charset="0"/>
              <a:buChar char="•"/>
            </a:pPr>
            <a:r>
              <a:rPr lang="en-US" sz="2200" dirty="0"/>
              <a:t>Clean identification of </a:t>
            </a:r>
            <a:r>
              <a:rPr lang="en-US" sz="2200" b="1" dirty="0"/>
              <a:t>tradeoffs</a:t>
            </a:r>
            <a:endParaRPr lang="en-US" sz="2200" dirty="0"/>
          </a:p>
          <a:p>
            <a:pPr marL="285750" indent="-285750">
              <a:buFont typeface="Arial" panose="020B0604020202020204" pitchFamily="34" charset="0"/>
              <a:buChar char="•"/>
            </a:pPr>
            <a:r>
              <a:rPr lang="en-US" sz="2200" dirty="0"/>
              <a:t>Again, not just cost-effectiveness analysis!</a:t>
            </a:r>
          </a:p>
        </p:txBody>
      </p:sp>
    </p:spTree>
    <p:extLst>
      <p:ext uri="{BB962C8B-B14F-4D97-AF65-F5344CB8AC3E}">
        <p14:creationId xmlns:p14="http://schemas.microsoft.com/office/powerpoint/2010/main" val="15356114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2470404" y="1608139"/>
            <a:ext cx="7359396" cy="4572000"/>
          </a:xfrm>
        </p:spPr>
        <p:txBody>
          <a:bodyPr/>
          <a:lstStyle/>
          <a:p>
            <a:pPr lvl="1"/>
            <a:endParaRPr lang="en-US" dirty="0"/>
          </a:p>
          <a:p>
            <a:pPr lvl="1"/>
            <a:endParaRPr lang="en-US" dirty="0"/>
          </a:p>
        </p:txBody>
      </p:sp>
      <p:sp>
        <p:nvSpPr>
          <p:cNvPr id="6" name="Title 1">
            <a:extLst>
              <a:ext uri="{FF2B5EF4-FFF2-40B4-BE49-F238E27FC236}">
                <a16:creationId xmlns:a16="http://schemas.microsoft.com/office/drawing/2014/main" id="{2447C70A-E8CD-4D7B-8C00-FF6EC3DCB236}"/>
              </a:ext>
            </a:extLst>
          </p:cNvPr>
          <p:cNvSpPr txBox="1">
            <a:spLocks/>
          </p:cNvSpPr>
          <p:nvPr/>
        </p:nvSpPr>
        <p:spPr>
          <a:xfrm>
            <a:off x="381000" y="365760"/>
            <a:ext cx="10573512"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Example: Tradeoffs and Incentives</a:t>
            </a:r>
          </a:p>
        </p:txBody>
      </p:sp>
      <p:graphicFrame>
        <p:nvGraphicFramePr>
          <p:cNvPr id="2" name="Chart 1">
            <a:extLst>
              <a:ext uri="{FF2B5EF4-FFF2-40B4-BE49-F238E27FC236}">
                <a16:creationId xmlns:a16="http://schemas.microsoft.com/office/drawing/2014/main" id="{BBE36944-ED7B-145A-F333-20FF85F039B9}"/>
              </a:ext>
            </a:extLst>
          </p:cNvPr>
          <p:cNvGraphicFramePr>
            <a:graphicFrameLocks/>
          </p:cNvGraphicFramePr>
          <p:nvPr>
            <p:extLst>
              <p:ext uri="{D42A27DB-BD31-4B8C-83A1-F6EECF244321}">
                <p14:modId xmlns:p14="http://schemas.microsoft.com/office/powerpoint/2010/main" val="2571679154"/>
              </p:ext>
            </p:extLst>
          </p:nvPr>
        </p:nvGraphicFramePr>
        <p:xfrm>
          <a:off x="685800" y="1295400"/>
          <a:ext cx="10134600" cy="53340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41965825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2470404" y="1608139"/>
            <a:ext cx="7359396" cy="4572000"/>
          </a:xfrm>
        </p:spPr>
        <p:txBody>
          <a:bodyPr/>
          <a:lstStyle/>
          <a:p>
            <a:pPr lvl="1"/>
            <a:endParaRPr lang="en-US" dirty="0"/>
          </a:p>
          <a:p>
            <a:pPr lvl="1"/>
            <a:endParaRPr lang="en-US" dirty="0"/>
          </a:p>
        </p:txBody>
      </p:sp>
      <p:sp>
        <p:nvSpPr>
          <p:cNvPr id="6" name="Title 1">
            <a:extLst>
              <a:ext uri="{FF2B5EF4-FFF2-40B4-BE49-F238E27FC236}">
                <a16:creationId xmlns:a16="http://schemas.microsoft.com/office/drawing/2014/main" id="{2447C70A-E8CD-4D7B-8C00-FF6EC3DCB236}"/>
              </a:ext>
            </a:extLst>
          </p:cNvPr>
          <p:cNvSpPr txBox="1">
            <a:spLocks/>
          </p:cNvSpPr>
          <p:nvPr/>
        </p:nvSpPr>
        <p:spPr>
          <a:xfrm>
            <a:off x="381000" y="365760"/>
            <a:ext cx="10573512"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Example: Tradeoffs and Incentives</a:t>
            </a:r>
          </a:p>
        </p:txBody>
      </p:sp>
      <p:pic>
        <p:nvPicPr>
          <p:cNvPr id="3" name="Picture 2">
            <a:extLst>
              <a:ext uri="{FF2B5EF4-FFF2-40B4-BE49-F238E27FC236}">
                <a16:creationId xmlns:a16="http://schemas.microsoft.com/office/drawing/2014/main" id="{B67B4D7E-7A22-2977-DC06-CF3B30A263A6}"/>
              </a:ext>
            </a:extLst>
          </p:cNvPr>
          <p:cNvPicPr>
            <a:picLocks noChangeAspect="1"/>
          </p:cNvPicPr>
          <p:nvPr/>
        </p:nvPicPr>
        <p:blipFill>
          <a:blip r:embed="rId3"/>
          <a:stretch>
            <a:fillRect/>
          </a:stretch>
        </p:blipFill>
        <p:spPr>
          <a:xfrm>
            <a:off x="358903" y="1395401"/>
            <a:ext cx="9623298" cy="575848"/>
          </a:xfrm>
          <a:prstGeom prst="rect">
            <a:avLst/>
          </a:prstGeom>
        </p:spPr>
      </p:pic>
      <p:pic>
        <p:nvPicPr>
          <p:cNvPr id="7" name="Picture 6">
            <a:extLst>
              <a:ext uri="{FF2B5EF4-FFF2-40B4-BE49-F238E27FC236}">
                <a16:creationId xmlns:a16="http://schemas.microsoft.com/office/drawing/2014/main" id="{74347E21-2276-2D1B-6DD2-0C1308A3AE30}"/>
              </a:ext>
            </a:extLst>
          </p:cNvPr>
          <p:cNvPicPr>
            <a:picLocks noChangeAspect="1"/>
          </p:cNvPicPr>
          <p:nvPr/>
        </p:nvPicPr>
        <p:blipFill>
          <a:blip r:embed="rId4"/>
          <a:stretch>
            <a:fillRect/>
          </a:stretch>
        </p:blipFill>
        <p:spPr>
          <a:xfrm>
            <a:off x="228600" y="2334359"/>
            <a:ext cx="6979009" cy="844593"/>
          </a:xfrm>
          <a:prstGeom prst="rect">
            <a:avLst/>
          </a:prstGeom>
        </p:spPr>
      </p:pic>
      <p:pic>
        <p:nvPicPr>
          <p:cNvPr id="9" name="Picture 8">
            <a:extLst>
              <a:ext uri="{FF2B5EF4-FFF2-40B4-BE49-F238E27FC236}">
                <a16:creationId xmlns:a16="http://schemas.microsoft.com/office/drawing/2014/main" id="{3DFA79D5-9070-FA54-8BDD-6CBF8E0870B3}"/>
              </a:ext>
            </a:extLst>
          </p:cNvPr>
          <p:cNvPicPr>
            <a:picLocks noChangeAspect="1"/>
          </p:cNvPicPr>
          <p:nvPr/>
        </p:nvPicPr>
        <p:blipFill>
          <a:blip r:embed="rId5"/>
          <a:stretch>
            <a:fillRect/>
          </a:stretch>
        </p:blipFill>
        <p:spPr>
          <a:xfrm>
            <a:off x="4140612" y="5105400"/>
            <a:ext cx="6813900" cy="958899"/>
          </a:xfrm>
          <a:prstGeom prst="rect">
            <a:avLst/>
          </a:prstGeom>
        </p:spPr>
      </p:pic>
      <p:cxnSp>
        <p:nvCxnSpPr>
          <p:cNvPr id="11" name="Straight Connector 10">
            <a:extLst>
              <a:ext uri="{FF2B5EF4-FFF2-40B4-BE49-F238E27FC236}">
                <a16:creationId xmlns:a16="http://schemas.microsoft.com/office/drawing/2014/main" id="{A17431D1-E0A9-9326-1020-320BA2307DCC}"/>
              </a:ext>
            </a:extLst>
          </p:cNvPr>
          <p:cNvCxnSpPr/>
          <p:nvPr/>
        </p:nvCxnSpPr>
        <p:spPr>
          <a:xfrm flipH="1">
            <a:off x="381000" y="2514600"/>
            <a:ext cx="10668000" cy="3429000"/>
          </a:xfrm>
          <a:prstGeom prst="line">
            <a:avLst/>
          </a:prstGeom>
          <a:ln w="76200">
            <a:solidFill>
              <a:srgbClr val="FF0000"/>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894319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5D5E0904-721C-4D68-9EB8-1C9752E329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CA"/>
          </a:p>
        </p:txBody>
      </p:sp>
      <p:sp>
        <p:nvSpPr>
          <p:cNvPr id="16" name="Rectangle 15">
            <a:extLst>
              <a:ext uri="{FF2B5EF4-FFF2-40B4-BE49-F238E27FC236}">
                <a16:creationId xmlns:a16="http://schemas.microsoft.com/office/drawing/2014/main" id="{7466C88B-B170-4C69-85D3-FD6AD975F9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244"/>
            <a:ext cx="457200" cy="6858000"/>
          </a:xfrm>
          <a:prstGeom prst="rect">
            <a:avLst/>
          </a:prstGeom>
          <a:solidFill>
            <a:srgbClr val="6F6F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080FE256-DF37-4639-8CB7-2E2F1897AD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0"/>
            <a:ext cx="10835640" cy="68580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CA"/>
          </a:p>
        </p:txBody>
      </p:sp>
      <p:sp>
        <p:nvSpPr>
          <p:cNvPr id="2" name="Title 1">
            <a:extLst>
              <a:ext uri="{FF2B5EF4-FFF2-40B4-BE49-F238E27FC236}">
                <a16:creationId xmlns:a16="http://schemas.microsoft.com/office/drawing/2014/main" id="{E54BD568-A3DE-4D27-9652-A8CF021A9E7A}"/>
              </a:ext>
            </a:extLst>
          </p:cNvPr>
          <p:cNvSpPr>
            <a:spLocks noGrp="1"/>
          </p:cNvSpPr>
          <p:nvPr>
            <p:ph type="title"/>
          </p:nvPr>
        </p:nvSpPr>
        <p:spPr>
          <a:xfrm>
            <a:off x="5522600" y="758952"/>
            <a:ext cx="5157591" cy="4041648"/>
          </a:xfrm>
        </p:spPr>
        <p:txBody>
          <a:bodyPr vert="horz" lIns="91440" tIns="45720" rIns="91440" bIns="45720" rtlCol="0" anchor="b">
            <a:normAutofit/>
          </a:bodyPr>
          <a:lstStyle/>
          <a:p>
            <a:pPr>
              <a:lnSpc>
                <a:spcPct val="85000"/>
              </a:lnSpc>
            </a:pPr>
            <a:r>
              <a:rPr lang="en-US" sz="6100">
                <a:solidFill>
                  <a:srgbClr val="FFFFFF"/>
                </a:solidFill>
                <a:latin typeface="+mj-lt"/>
              </a:rPr>
              <a:t>Introductions</a:t>
            </a:r>
          </a:p>
        </p:txBody>
      </p:sp>
      <p:sp useBgFill="1">
        <p:nvSpPr>
          <p:cNvPr id="20" name="Rectangle 19">
            <a:extLst>
              <a:ext uri="{FF2B5EF4-FFF2-40B4-BE49-F238E27FC236}">
                <a16:creationId xmlns:a16="http://schemas.microsoft.com/office/drawing/2014/main" id="{FDD1039A-772C-4213-A092-0D8A9EF4AC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2284" y="0"/>
            <a:ext cx="461996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0B39728D-66CA-4175-956D-FE26F32256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899160" cy="68580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Content Placeholder 4" descr="A family posing for a picture&#10;&#10;AI-generated content may be incorrect.">
            <a:extLst>
              <a:ext uri="{FF2B5EF4-FFF2-40B4-BE49-F238E27FC236}">
                <a16:creationId xmlns:a16="http://schemas.microsoft.com/office/drawing/2014/main" id="{5AE0F09B-5D94-A1D7-508F-5CC6241CE215}"/>
              </a:ext>
            </a:extLst>
          </p:cNvPr>
          <p:cNvPicPr>
            <a:picLocks noChangeAspect="1"/>
          </p:cNvPicPr>
          <p:nvPr/>
        </p:nvPicPr>
        <p:blipFill>
          <a:blip r:embed="rId3" cstate="print">
            <a:extLst>
              <a:ext uri="{28A0092B-C50C-407E-A947-70E740481C1C}">
                <a14:useLocalDpi xmlns:a14="http://schemas.microsoft.com/office/drawing/2010/main" val="0"/>
              </a:ext>
            </a:extLst>
          </a:blip>
          <a:stretch/>
        </p:blipFill>
        <p:spPr>
          <a:xfrm>
            <a:off x="902987" y="629844"/>
            <a:ext cx="3718563" cy="5591824"/>
          </a:xfrm>
          <a:prstGeom prst="rect">
            <a:avLst/>
          </a:prstGeom>
        </p:spPr>
      </p:pic>
      <p:sp>
        <p:nvSpPr>
          <p:cNvPr id="5" name="Content Placeholder 4">
            <a:extLst>
              <a:ext uri="{FF2B5EF4-FFF2-40B4-BE49-F238E27FC236}">
                <a16:creationId xmlns:a16="http://schemas.microsoft.com/office/drawing/2014/main" id="{E97B06E3-85AA-AF16-ACAA-A62E49E005C8}"/>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4533774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2470404" y="1608139"/>
            <a:ext cx="7359396" cy="4572000"/>
          </a:xfrm>
        </p:spPr>
        <p:txBody>
          <a:bodyPr/>
          <a:lstStyle/>
          <a:p>
            <a:pPr lvl="1"/>
            <a:endParaRPr lang="en-US" dirty="0"/>
          </a:p>
          <a:p>
            <a:pPr lvl="1"/>
            <a:endParaRPr lang="en-US" dirty="0"/>
          </a:p>
        </p:txBody>
      </p:sp>
      <p:sp>
        <p:nvSpPr>
          <p:cNvPr id="6" name="Title 1">
            <a:extLst>
              <a:ext uri="{FF2B5EF4-FFF2-40B4-BE49-F238E27FC236}">
                <a16:creationId xmlns:a16="http://schemas.microsoft.com/office/drawing/2014/main" id="{2447C70A-E8CD-4D7B-8C00-FF6EC3DCB236}"/>
              </a:ext>
            </a:extLst>
          </p:cNvPr>
          <p:cNvSpPr txBox="1">
            <a:spLocks/>
          </p:cNvSpPr>
          <p:nvPr/>
        </p:nvSpPr>
        <p:spPr>
          <a:xfrm>
            <a:off x="381000" y="365760"/>
            <a:ext cx="10573512"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Tradeoffs and Incentives</a:t>
            </a:r>
          </a:p>
        </p:txBody>
      </p:sp>
      <p:pic>
        <p:nvPicPr>
          <p:cNvPr id="1026" name="Picture 2">
            <a:extLst>
              <a:ext uri="{FF2B5EF4-FFF2-40B4-BE49-F238E27FC236}">
                <a16:creationId xmlns:a16="http://schemas.microsoft.com/office/drawing/2014/main" id="{4A217C8F-62E0-9659-D963-D7E50F25379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8661"/>
          <a:stretch/>
        </p:blipFill>
        <p:spPr bwMode="auto">
          <a:xfrm>
            <a:off x="533400" y="1143000"/>
            <a:ext cx="5562600" cy="55199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36936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2470404" y="1608139"/>
            <a:ext cx="7359396" cy="4572000"/>
          </a:xfrm>
        </p:spPr>
        <p:txBody>
          <a:bodyPr/>
          <a:lstStyle/>
          <a:p>
            <a:pPr lvl="1"/>
            <a:endParaRPr lang="en-US" dirty="0"/>
          </a:p>
          <a:p>
            <a:pPr lvl="1"/>
            <a:endParaRPr lang="en-US" dirty="0"/>
          </a:p>
        </p:txBody>
      </p:sp>
      <p:sp>
        <p:nvSpPr>
          <p:cNvPr id="6" name="Title 1">
            <a:extLst>
              <a:ext uri="{FF2B5EF4-FFF2-40B4-BE49-F238E27FC236}">
                <a16:creationId xmlns:a16="http://schemas.microsoft.com/office/drawing/2014/main" id="{2447C70A-E8CD-4D7B-8C00-FF6EC3DCB236}"/>
              </a:ext>
            </a:extLst>
          </p:cNvPr>
          <p:cNvSpPr txBox="1">
            <a:spLocks/>
          </p:cNvSpPr>
          <p:nvPr/>
        </p:nvSpPr>
        <p:spPr>
          <a:xfrm>
            <a:off x="381000" y="365760"/>
            <a:ext cx="10573512"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Tradeoffs and Incentives</a:t>
            </a:r>
          </a:p>
        </p:txBody>
      </p:sp>
      <p:sp>
        <p:nvSpPr>
          <p:cNvPr id="2" name="TextBox 1">
            <a:extLst>
              <a:ext uri="{FF2B5EF4-FFF2-40B4-BE49-F238E27FC236}">
                <a16:creationId xmlns:a16="http://schemas.microsoft.com/office/drawing/2014/main" id="{B684055C-A8A7-700F-ED8F-81DF1ABEB552}"/>
              </a:ext>
            </a:extLst>
          </p:cNvPr>
          <p:cNvSpPr txBox="1"/>
          <p:nvPr/>
        </p:nvSpPr>
        <p:spPr>
          <a:xfrm>
            <a:off x="533401" y="1143000"/>
            <a:ext cx="10134600" cy="3816429"/>
          </a:xfrm>
          <a:prstGeom prst="rect">
            <a:avLst/>
          </a:prstGeom>
          <a:noFill/>
        </p:spPr>
        <p:txBody>
          <a:bodyPr wrap="square" rtlCol="0">
            <a:spAutoFit/>
          </a:bodyPr>
          <a:lstStyle/>
          <a:p>
            <a:r>
              <a:rPr lang="en-US" sz="2200" dirty="0">
                <a:latin typeface="Times New Roman" panose="02020603050405020304" pitchFamily="18" charset="0"/>
                <a:cs typeface="Times New Roman" panose="02020603050405020304" pitchFamily="18" charset="0"/>
              </a:rPr>
              <a:t>Economic modeling allows us to think about: </a:t>
            </a:r>
          </a:p>
          <a:p>
            <a:pPr marL="285750" indent="-285750">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Tradeoffs in a formal setting</a:t>
            </a:r>
          </a:p>
          <a:p>
            <a:pPr marL="285750" indent="-285750">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How incentives change behavior</a:t>
            </a:r>
          </a:p>
          <a:p>
            <a:pPr marL="285750" indent="-285750">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Short- versus long-run impacts</a:t>
            </a:r>
          </a:p>
          <a:p>
            <a:pPr marL="285750" indent="-285750">
              <a:buFont typeface="Arial" panose="020B0604020202020204" pitchFamily="34" charset="0"/>
              <a:buChar char="•"/>
            </a:pPr>
            <a:endParaRPr lang="en-US" sz="2200" dirty="0">
              <a:latin typeface="Times New Roman" panose="02020603050405020304" pitchFamily="18" charset="0"/>
              <a:cs typeface="Times New Roman" panose="02020603050405020304" pitchFamily="18" charset="0"/>
            </a:endParaRPr>
          </a:p>
          <a:p>
            <a:r>
              <a:rPr lang="en-US" sz="2200" dirty="0">
                <a:latin typeface="Times New Roman" panose="02020603050405020304" pitchFamily="18" charset="0"/>
                <a:cs typeface="Times New Roman" panose="02020603050405020304" pitchFamily="18" charset="0"/>
              </a:rPr>
              <a:t>Typically, models allow us to say something about: </a:t>
            </a:r>
          </a:p>
          <a:p>
            <a:pPr marL="342900" indent="-342900">
              <a:buFont typeface="+mj-lt"/>
              <a:buAutoNum type="arabicPeriod"/>
            </a:pPr>
            <a:r>
              <a:rPr lang="en-US" sz="2200" b="1" dirty="0">
                <a:solidFill>
                  <a:schemeClr val="accent2">
                    <a:lumMod val="75000"/>
                  </a:schemeClr>
                </a:solidFill>
                <a:latin typeface="Times New Roman" panose="02020603050405020304" pitchFamily="18" charset="0"/>
                <a:cs typeface="Times New Roman" panose="02020603050405020304" pitchFamily="18" charset="0"/>
              </a:rPr>
              <a:t>Equilibrium Concepts:</a:t>
            </a:r>
            <a:r>
              <a:rPr lang="en-US" sz="2200" b="1" dirty="0">
                <a:latin typeface="Times New Roman" panose="02020603050405020304" pitchFamily="18" charset="0"/>
                <a:cs typeface="Times New Roman" panose="02020603050405020304" pitchFamily="18" charset="0"/>
              </a:rPr>
              <a:t> </a:t>
            </a:r>
            <a:r>
              <a:rPr lang="en-US" sz="2200" dirty="0">
                <a:latin typeface="Times New Roman" panose="02020603050405020304" pitchFamily="18" charset="0"/>
                <a:cs typeface="Times New Roman" panose="02020603050405020304" pitchFamily="18" charset="0"/>
              </a:rPr>
              <a:t>how does the game “shake out” when all incentives are modeled formally?</a:t>
            </a:r>
            <a:endParaRPr lang="en-US" sz="2200" b="1" dirty="0">
              <a:latin typeface="Times New Roman" panose="02020603050405020304" pitchFamily="18" charset="0"/>
              <a:cs typeface="Times New Roman" panose="02020603050405020304" pitchFamily="18" charset="0"/>
            </a:endParaRPr>
          </a:p>
          <a:p>
            <a:pPr marL="342900" indent="-342900">
              <a:buFont typeface="+mj-lt"/>
              <a:buAutoNum type="arabicPeriod"/>
            </a:pPr>
            <a:r>
              <a:rPr lang="en-US" sz="2200" b="1" dirty="0">
                <a:solidFill>
                  <a:schemeClr val="accent2">
                    <a:lumMod val="75000"/>
                  </a:schemeClr>
                </a:solidFill>
                <a:latin typeface="Times New Roman" panose="02020603050405020304" pitchFamily="18" charset="0"/>
                <a:cs typeface="Times New Roman" panose="02020603050405020304" pitchFamily="18" charset="0"/>
              </a:rPr>
              <a:t>Comparative Statics: </a:t>
            </a:r>
            <a:r>
              <a:rPr lang="en-US" sz="2200" dirty="0">
                <a:latin typeface="Times New Roman" panose="02020603050405020304" pitchFamily="18" charset="0"/>
                <a:cs typeface="Times New Roman" panose="02020603050405020304" pitchFamily="18" charset="0"/>
              </a:rPr>
              <a:t>how does solution depend based on (causal) pathways?</a:t>
            </a:r>
          </a:p>
          <a:p>
            <a:pPr marL="342900" indent="-342900">
              <a:buFont typeface="+mj-lt"/>
              <a:buAutoNum type="arabicPeriod"/>
            </a:pPr>
            <a:r>
              <a:rPr lang="en-US" sz="2200" b="1" dirty="0">
                <a:solidFill>
                  <a:schemeClr val="accent2">
                    <a:lumMod val="75000"/>
                  </a:schemeClr>
                </a:solidFill>
                <a:latin typeface="Times New Roman" panose="02020603050405020304" pitchFamily="18" charset="0"/>
                <a:cs typeface="Times New Roman" panose="02020603050405020304" pitchFamily="18" charset="0"/>
              </a:rPr>
              <a:t>Counterfactuals:</a:t>
            </a:r>
            <a:r>
              <a:rPr lang="en-US" sz="2200" dirty="0">
                <a:latin typeface="Times New Roman" panose="02020603050405020304" pitchFamily="18" charset="0"/>
                <a:cs typeface="Times New Roman" panose="02020603050405020304" pitchFamily="18" charset="0"/>
              </a:rPr>
              <a:t> how would we predict world to change based on alternative values for exogenous variables?</a:t>
            </a:r>
          </a:p>
        </p:txBody>
      </p:sp>
    </p:spTree>
    <p:extLst>
      <p:ext uri="{BB962C8B-B14F-4D97-AF65-F5344CB8AC3E}">
        <p14:creationId xmlns:p14="http://schemas.microsoft.com/office/powerpoint/2010/main" val="36576748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C5DABA-A03B-884E-7AD7-E9352ACE6B82}"/>
              </a:ext>
            </a:extLst>
          </p:cNvPr>
          <p:cNvSpPr>
            <a:spLocks noGrp="1"/>
          </p:cNvSpPr>
          <p:nvPr>
            <p:ph type="title"/>
          </p:nvPr>
        </p:nvSpPr>
        <p:spPr>
          <a:xfrm>
            <a:off x="354476" y="365760"/>
            <a:ext cx="10600036" cy="1325562"/>
          </a:xfrm>
        </p:spPr>
        <p:txBody>
          <a:bodyPr/>
          <a:lstStyle/>
          <a:p>
            <a:r>
              <a:rPr lang="en-US" dirty="0"/>
              <a:t>Why use models if everything is empirical nowadays?	</a:t>
            </a:r>
          </a:p>
        </p:txBody>
      </p:sp>
      <p:sp>
        <p:nvSpPr>
          <p:cNvPr id="3" name="Content Placeholder 2">
            <a:extLst>
              <a:ext uri="{FF2B5EF4-FFF2-40B4-BE49-F238E27FC236}">
                <a16:creationId xmlns:a16="http://schemas.microsoft.com/office/drawing/2014/main" id="{A2A114D2-CBC3-4692-7DEA-D7771A4FE9E5}"/>
              </a:ext>
            </a:extLst>
          </p:cNvPr>
          <p:cNvSpPr>
            <a:spLocks noGrp="1"/>
          </p:cNvSpPr>
          <p:nvPr>
            <p:ph idx="1"/>
          </p:nvPr>
        </p:nvSpPr>
        <p:spPr>
          <a:xfrm>
            <a:off x="457200" y="1828800"/>
            <a:ext cx="9400032" cy="4351337"/>
          </a:xfrm>
        </p:spPr>
        <p:txBody>
          <a:bodyPr>
            <a:normAutofit/>
          </a:bodyPr>
          <a:lstStyle/>
          <a:p>
            <a:pPr marL="0" indent="0">
              <a:buNone/>
            </a:pPr>
            <a:r>
              <a:rPr lang="en-US" sz="2200" dirty="0"/>
              <a:t>In addition to being fun (!), models are useful for: </a:t>
            </a:r>
          </a:p>
          <a:p>
            <a:pPr marL="342900" indent="-342900">
              <a:buAutoNum type="arabicPeriod"/>
            </a:pPr>
            <a:r>
              <a:rPr lang="en-US" sz="2200" dirty="0"/>
              <a:t>Motivating </a:t>
            </a:r>
            <a:r>
              <a:rPr lang="en-US" sz="2200" b="1" dirty="0"/>
              <a:t>a set of parameters </a:t>
            </a:r>
            <a:r>
              <a:rPr lang="en-US" sz="2200" dirty="0"/>
              <a:t>your empirical work should focus on</a:t>
            </a:r>
          </a:p>
          <a:p>
            <a:pPr marL="342900" indent="-342900">
              <a:buAutoNum type="arabicPeriod"/>
            </a:pPr>
            <a:r>
              <a:rPr lang="en-US" sz="2200" dirty="0"/>
              <a:t>Provide a clear rationale for </a:t>
            </a:r>
            <a:r>
              <a:rPr lang="en-US" sz="2200" b="1" dirty="0"/>
              <a:t>why conducting your research is interesting </a:t>
            </a:r>
            <a:r>
              <a:rPr lang="en-US" sz="2200" dirty="0"/>
              <a:t>(ambiguous effects, showing contributions to existing literature)</a:t>
            </a:r>
          </a:p>
          <a:p>
            <a:pPr marL="342900" indent="-342900">
              <a:buAutoNum type="arabicPeriod"/>
            </a:pPr>
            <a:r>
              <a:rPr lang="en-US" sz="2200" dirty="0"/>
              <a:t>Generate </a:t>
            </a:r>
            <a:r>
              <a:rPr lang="en-US" sz="2200" b="1" dirty="0"/>
              <a:t>a set of testable implications </a:t>
            </a:r>
            <a:r>
              <a:rPr lang="en-US" sz="2200" dirty="0"/>
              <a:t>about your parameters (hypotheses)</a:t>
            </a:r>
          </a:p>
          <a:p>
            <a:pPr marL="342900" indent="-342900">
              <a:buAutoNum type="arabicPeriod"/>
            </a:pPr>
            <a:r>
              <a:rPr lang="en-US" sz="2200" dirty="0"/>
              <a:t>Think through </a:t>
            </a:r>
            <a:r>
              <a:rPr lang="en-US" sz="2200" b="1" dirty="0"/>
              <a:t>directionality </a:t>
            </a:r>
            <a:r>
              <a:rPr lang="en-US" sz="2200" dirty="0"/>
              <a:t>and </a:t>
            </a:r>
            <a:r>
              <a:rPr lang="en-US" sz="2200" b="1" dirty="0"/>
              <a:t>mechanisms </a:t>
            </a:r>
            <a:endParaRPr lang="en-US" sz="2200" dirty="0"/>
          </a:p>
        </p:txBody>
      </p:sp>
    </p:spTree>
    <p:extLst>
      <p:ext uri="{BB962C8B-B14F-4D97-AF65-F5344CB8AC3E}">
        <p14:creationId xmlns:p14="http://schemas.microsoft.com/office/powerpoint/2010/main" val="13462858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2470404" y="1608139"/>
            <a:ext cx="7359396" cy="4572000"/>
          </a:xfrm>
        </p:spPr>
        <p:txBody>
          <a:bodyPr/>
          <a:lstStyle/>
          <a:p>
            <a:pPr lvl="1"/>
            <a:endParaRPr lang="en-US" dirty="0"/>
          </a:p>
          <a:p>
            <a:pPr lvl="1"/>
            <a:endParaRPr lang="en-US" dirty="0"/>
          </a:p>
        </p:txBody>
      </p:sp>
      <p:sp>
        <p:nvSpPr>
          <p:cNvPr id="6" name="Title 1">
            <a:extLst>
              <a:ext uri="{FF2B5EF4-FFF2-40B4-BE49-F238E27FC236}">
                <a16:creationId xmlns:a16="http://schemas.microsoft.com/office/drawing/2014/main" id="{2447C70A-E8CD-4D7B-8C00-FF6EC3DCB236}"/>
              </a:ext>
            </a:extLst>
          </p:cNvPr>
          <p:cNvSpPr txBox="1">
            <a:spLocks/>
          </p:cNvSpPr>
          <p:nvPr/>
        </p:nvSpPr>
        <p:spPr>
          <a:xfrm>
            <a:off x="381000" y="365760"/>
            <a:ext cx="10573512"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What kinds of models?</a:t>
            </a:r>
          </a:p>
        </p:txBody>
      </p:sp>
      <p:sp>
        <p:nvSpPr>
          <p:cNvPr id="2" name="Content Placeholder 3">
            <a:extLst>
              <a:ext uri="{FF2B5EF4-FFF2-40B4-BE49-F238E27FC236}">
                <a16:creationId xmlns:a16="http://schemas.microsoft.com/office/drawing/2014/main" id="{D5022FCD-D961-DFF5-2F96-0189ACEFA18F}"/>
              </a:ext>
            </a:extLst>
          </p:cNvPr>
          <p:cNvSpPr txBox="1">
            <a:spLocks/>
          </p:cNvSpPr>
          <p:nvPr/>
        </p:nvSpPr>
        <p:spPr>
          <a:xfrm>
            <a:off x="457200" y="1066800"/>
            <a:ext cx="9372600" cy="5113339"/>
          </a:xfrm>
          <a:prstGeom prst="rect">
            <a:avLst/>
          </a:prstGeom>
        </p:spPr>
        <p:txBody>
          <a:bodyPr vert="horz" lIns="91440" tIns="45720" rIns="91440" bIns="45720" rtlCol="0">
            <a:norm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Times New Roman" panose="02020603050405020304" pitchFamily="18" charset="0"/>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Times New Roman" panose="02020603050405020304" pitchFamily="18" charset="0"/>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pPr marL="731520" lvl="1" indent="-457200">
              <a:buFont typeface="+mj-lt"/>
              <a:buAutoNum type="arabicPeriod"/>
            </a:pPr>
            <a:r>
              <a:rPr lang="en-US" sz="2400" dirty="0"/>
              <a:t>Mathematical</a:t>
            </a:r>
          </a:p>
          <a:p>
            <a:pPr lvl="2"/>
            <a:r>
              <a:rPr lang="en-US" sz="2200" dirty="0"/>
              <a:t>Definitions of </a:t>
            </a:r>
            <a:r>
              <a:rPr lang="en-US" sz="2200" b="1" dirty="0">
                <a:solidFill>
                  <a:schemeClr val="accent2">
                    <a:lumMod val="50000"/>
                  </a:schemeClr>
                </a:solidFill>
              </a:rPr>
              <a:t>states</a:t>
            </a:r>
            <a:r>
              <a:rPr lang="en-US" sz="2200" dirty="0"/>
              <a:t>, </a:t>
            </a:r>
            <a:r>
              <a:rPr lang="en-US" sz="2200" b="1" dirty="0">
                <a:solidFill>
                  <a:schemeClr val="accent2">
                    <a:lumMod val="50000"/>
                  </a:schemeClr>
                </a:solidFill>
              </a:rPr>
              <a:t>agents</a:t>
            </a:r>
            <a:r>
              <a:rPr lang="en-US" sz="2200" dirty="0"/>
              <a:t>, and </a:t>
            </a:r>
            <a:r>
              <a:rPr lang="en-US" sz="2200" b="1" dirty="0">
                <a:solidFill>
                  <a:schemeClr val="accent2">
                    <a:lumMod val="50000"/>
                  </a:schemeClr>
                </a:solidFill>
              </a:rPr>
              <a:t>decisions</a:t>
            </a:r>
          </a:p>
          <a:p>
            <a:pPr lvl="2"/>
            <a:r>
              <a:rPr lang="en-US" sz="2200" dirty="0"/>
              <a:t>Equilibrium defined based on </a:t>
            </a:r>
            <a:r>
              <a:rPr lang="en-US" sz="2200" b="1" dirty="0">
                <a:solidFill>
                  <a:schemeClr val="accent3">
                    <a:lumMod val="75000"/>
                  </a:schemeClr>
                </a:solidFill>
              </a:rPr>
              <a:t>payoffs</a:t>
            </a:r>
            <a:r>
              <a:rPr lang="en-US" sz="2200" dirty="0"/>
              <a:t> and </a:t>
            </a:r>
            <a:r>
              <a:rPr lang="en-US" sz="2200" b="1" dirty="0">
                <a:solidFill>
                  <a:schemeClr val="accent3">
                    <a:lumMod val="75000"/>
                  </a:schemeClr>
                </a:solidFill>
              </a:rPr>
              <a:t>interactions</a:t>
            </a:r>
            <a:r>
              <a:rPr lang="en-US" sz="2200" dirty="0"/>
              <a:t> across agents</a:t>
            </a:r>
          </a:p>
          <a:p>
            <a:pPr marL="731520" lvl="1" indent="-457200">
              <a:buFont typeface="+mj-lt"/>
              <a:buAutoNum type="arabicPeriod"/>
            </a:pPr>
            <a:endParaRPr lang="en-US" sz="2400" dirty="0"/>
          </a:p>
        </p:txBody>
      </p:sp>
    </p:spTree>
    <p:extLst>
      <p:ext uri="{BB962C8B-B14F-4D97-AF65-F5344CB8AC3E}">
        <p14:creationId xmlns:p14="http://schemas.microsoft.com/office/powerpoint/2010/main" val="34196568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2470404" y="1608139"/>
            <a:ext cx="7359396" cy="4572000"/>
          </a:xfrm>
        </p:spPr>
        <p:txBody>
          <a:bodyPr/>
          <a:lstStyle/>
          <a:p>
            <a:pPr lvl="1"/>
            <a:endParaRPr lang="en-US" dirty="0"/>
          </a:p>
          <a:p>
            <a:pPr lvl="1"/>
            <a:endParaRPr lang="en-US" dirty="0"/>
          </a:p>
        </p:txBody>
      </p:sp>
      <p:sp>
        <p:nvSpPr>
          <p:cNvPr id="6" name="Title 1">
            <a:extLst>
              <a:ext uri="{FF2B5EF4-FFF2-40B4-BE49-F238E27FC236}">
                <a16:creationId xmlns:a16="http://schemas.microsoft.com/office/drawing/2014/main" id="{2447C70A-E8CD-4D7B-8C00-FF6EC3DCB236}"/>
              </a:ext>
            </a:extLst>
          </p:cNvPr>
          <p:cNvSpPr txBox="1">
            <a:spLocks/>
          </p:cNvSpPr>
          <p:nvPr/>
        </p:nvSpPr>
        <p:spPr>
          <a:xfrm>
            <a:off x="381000" y="365760"/>
            <a:ext cx="10573512"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What kinds of models?</a:t>
            </a:r>
          </a:p>
        </p:txBody>
      </p:sp>
      <p:sp>
        <p:nvSpPr>
          <p:cNvPr id="2" name="Content Placeholder 3">
            <a:extLst>
              <a:ext uri="{FF2B5EF4-FFF2-40B4-BE49-F238E27FC236}">
                <a16:creationId xmlns:a16="http://schemas.microsoft.com/office/drawing/2014/main" id="{D5022FCD-D961-DFF5-2F96-0189ACEFA18F}"/>
              </a:ext>
            </a:extLst>
          </p:cNvPr>
          <p:cNvSpPr txBox="1">
            <a:spLocks/>
          </p:cNvSpPr>
          <p:nvPr/>
        </p:nvSpPr>
        <p:spPr>
          <a:xfrm>
            <a:off x="457200" y="1066800"/>
            <a:ext cx="9372600" cy="5113339"/>
          </a:xfrm>
          <a:prstGeom prst="rect">
            <a:avLst/>
          </a:prstGeom>
        </p:spPr>
        <p:txBody>
          <a:bodyPr vert="horz" lIns="91440" tIns="45720" rIns="91440" bIns="45720" rtlCol="0">
            <a:norm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Times New Roman" panose="02020603050405020304" pitchFamily="18" charset="0"/>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Times New Roman" panose="02020603050405020304" pitchFamily="18" charset="0"/>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pPr marL="731520" lvl="1" indent="-457200">
              <a:buFont typeface="+mj-lt"/>
              <a:buAutoNum type="arabicPeriod"/>
            </a:pPr>
            <a:r>
              <a:rPr lang="en-US" sz="2400" dirty="0"/>
              <a:t>Mathematical</a:t>
            </a:r>
          </a:p>
          <a:p>
            <a:pPr lvl="2"/>
            <a:r>
              <a:rPr lang="en-US" sz="2200" dirty="0"/>
              <a:t>Definitions of </a:t>
            </a:r>
            <a:r>
              <a:rPr lang="en-US" sz="2200" b="1" dirty="0">
                <a:solidFill>
                  <a:schemeClr val="accent2">
                    <a:lumMod val="50000"/>
                  </a:schemeClr>
                </a:solidFill>
              </a:rPr>
              <a:t>states</a:t>
            </a:r>
            <a:r>
              <a:rPr lang="en-US" sz="2200" dirty="0"/>
              <a:t>, </a:t>
            </a:r>
            <a:r>
              <a:rPr lang="en-US" sz="2200" b="1" dirty="0">
                <a:solidFill>
                  <a:schemeClr val="accent2">
                    <a:lumMod val="50000"/>
                  </a:schemeClr>
                </a:solidFill>
              </a:rPr>
              <a:t>agents</a:t>
            </a:r>
            <a:r>
              <a:rPr lang="en-US" sz="2200" dirty="0"/>
              <a:t>, and </a:t>
            </a:r>
            <a:r>
              <a:rPr lang="en-US" sz="2200" b="1" dirty="0">
                <a:solidFill>
                  <a:schemeClr val="accent2">
                    <a:lumMod val="50000"/>
                  </a:schemeClr>
                </a:solidFill>
              </a:rPr>
              <a:t>decisions</a:t>
            </a:r>
          </a:p>
          <a:p>
            <a:pPr lvl="2"/>
            <a:r>
              <a:rPr lang="en-US" sz="2200" dirty="0"/>
              <a:t>Equilibrium defined based on </a:t>
            </a:r>
            <a:r>
              <a:rPr lang="en-US" sz="2200" b="1" dirty="0">
                <a:solidFill>
                  <a:schemeClr val="accent3">
                    <a:lumMod val="75000"/>
                  </a:schemeClr>
                </a:solidFill>
              </a:rPr>
              <a:t>payoffs</a:t>
            </a:r>
            <a:r>
              <a:rPr lang="en-US" sz="2200" dirty="0"/>
              <a:t> and </a:t>
            </a:r>
            <a:r>
              <a:rPr lang="en-US" sz="2200" b="1" dirty="0">
                <a:solidFill>
                  <a:schemeClr val="accent3">
                    <a:lumMod val="75000"/>
                  </a:schemeClr>
                </a:solidFill>
              </a:rPr>
              <a:t>interactions</a:t>
            </a:r>
            <a:r>
              <a:rPr lang="en-US" sz="2200" dirty="0"/>
              <a:t> across agents</a:t>
            </a:r>
          </a:p>
          <a:p>
            <a:pPr marL="731520" lvl="1" indent="-457200">
              <a:buFont typeface="+mj-lt"/>
              <a:buAutoNum type="arabicPeriod"/>
            </a:pPr>
            <a:r>
              <a:rPr lang="en-US" sz="2400" dirty="0"/>
              <a:t>Graphical</a:t>
            </a:r>
          </a:p>
          <a:p>
            <a:pPr lvl="2"/>
            <a:r>
              <a:rPr lang="en-US" sz="2200" dirty="0"/>
              <a:t>Simpler visualizations of mathematical equilibria</a:t>
            </a:r>
          </a:p>
          <a:p>
            <a:pPr lvl="2"/>
            <a:r>
              <a:rPr lang="en-US" sz="2200" dirty="0"/>
              <a:t>Captures main insights of models</a:t>
            </a:r>
          </a:p>
          <a:p>
            <a:pPr marL="731520" lvl="1" indent="-457200">
              <a:buFont typeface="+mj-lt"/>
              <a:buAutoNum type="arabicPeriod"/>
            </a:pPr>
            <a:endParaRPr lang="en-US" sz="2400" dirty="0"/>
          </a:p>
        </p:txBody>
      </p:sp>
    </p:spTree>
    <p:extLst>
      <p:ext uri="{BB962C8B-B14F-4D97-AF65-F5344CB8AC3E}">
        <p14:creationId xmlns:p14="http://schemas.microsoft.com/office/powerpoint/2010/main" val="19643661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2470404" y="1608139"/>
            <a:ext cx="7359396" cy="4572000"/>
          </a:xfrm>
        </p:spPr>
        <p:txBody>
          <a:bodyPr/>
          <a:lstStyle/>
          <a:p>
            <a:pPr lvl="1"/>
            <a:endParaRPr lang="en-US" dirty="0"/>
          </a:p>
          <a:p>
            <a:pPr lvl="1"/>
            <a:endParaRPr lang="en-US" dirty="0"/>
          </a:p>
        </p:txBody>
      </p:sp>
      <p:sp>
        <p:nvSpPr>
          <p:cNvPr id="6" name="Title 1">
            <a:extLst>
              <a:ext uri="{FF2B5EF4-FFF2-40B4-BE49-F238E27FC236}">
                <a16:creationId xmlns:a16="http://schemas.microsoft.com/office/drawing/2014/main" id="{2447C70A-E8CD-4D7B-8C00-FF6EC3DCB236}"/>
              </a:ext>
            </a:extLst>
          </p:cNvPr>
          <p:cNvSpPr txBox="1">
            <a:spLocks/>
          </p:cNvSpPr>
          <p:nvPr/>
        </p:nvSpPr>
        <p:spPr>
          <a:xfrm>
            <a:off x="381000" y="365760"/>
            <a:ext cx="10573512"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What kinds of models?</a:t>
            </a:r>
          </a:p>
        </p:txBody>
      </p:sp>
      <p:sp>
        <p:nvSpPr>
          <p:cNvPr id="2" name="Content Placeholder 3">
            <a:extLst>
              <a:ext uri="{FF2B5EF4-FFF2-40B4-BE49-F238E27FC236}">
                <a16:creationId xmlns:a16="http://schemas.microsoft.com/office/drawing/2014/main" id="{D5022FCD-D961-DFF5-2F96-0189ACEFA18F}"/>
              </a:ext>
            </a:extLst>
          </p:cNvPr>
          <p:cNvSpPr txBox="1">
            <a:spLocks/>
          </p:cNvSpPr>
          <p:nvPr/>
        </p:nvSpPr>
        <p:spPr>
          <a:xfrm>
            <a:off x="457200" y="1066800"/>
            <a:ext cx="9372600" cy="5113339"/>
          </a:xfrm>
          <a:prstGeom prst="rect">
            <a:avLst/>
          </a:prstGeom>
        </p:spPr>
        <p:txBody>
          <a:bodyPr vert="horz" lIns="91440" tIns="45720" rIns="91440" bIns="45720" rtlCol="0">
            <a:norm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Times New Roman" panose="02020603050405020304" pitchFamily="18" charset="0"/>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Times New Roman" panose="02020603050405020304" pitchFamily="18" charset="0"/>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pPr marL="731520" lvl="1" indent="-457200">
              <a:buFont typeface="+mj-lt"/>
              <a:buAutoNum type="arabicPeriod"/>
            </a:pPr>
            <a:r>
              <a:rPr lang="en-US" sz="2400" dirty="0"/>
              <a:t>Mathematical</a:t>
            </a:r>
          </a:p>
          <a:p>
            <a:pPr lvl="2"/>
            <a:r>
              <a:rPr lang="en-US" sz="2200" dirty="0"/>
              <a:t>Definitions of </a:t>
            </a:r>
            <a:r>
              <a:rPr lang="en-US" sz="2200" b="1" dirty="0">
                <a:solidFill>
                  <a:schemeClr val="accent2">
                    <a:lumMod val="50000"/>
                  </a:schemeClr>
                </a:solidFill>
              </a:rPr>
              <a:t>states</a:t>
            </a:r>
            <a:r>
              <a:rPr lang="en-US" sz="2200" dirty="0"/>
              <a:t>, </a:t>
            </a:r>
            <a:r>
              <a:rPr lang="en-US" sz="2200" b="1" dirty="0">
                <a:solidFill>
                  <a:schemeClr val="accent2">
                    <a:lumMod val="50000"/>
                  </a:schemeClr>
                </a:solidFill>
              </a:rPr>
              <a:t>agents</a:t>
            </a:r>
            <a:r>
              <a:rPr lang="en-US" sz="2200" dirty="0"/>
              <a:t>, and </a:t>
            </a:r>
            <a:r>
              <a:rPr lang="en-US" sz="2200" b="1" dirty="0">
                <a:solidFill>
                  <a:schemeClr val="accent2">
                    <a:lumMod val="50000"/>
                  </a:schemeClr>
                </a:solidFill>
              </a:rPr>
              <a:t>decisions</a:t>
            </a:r>
          </a:p>
          <a:p>
            <a:pPr lvl="2"/>
            <a:r>
              <a:rPr lang="en-US" sz="2200" dirty="0"/>
              <a:t>Equilibrium defined based on </a:t>
            </a:r>
            <a:r>
              <a:rPr lang="en-US" sz="2200" b="1" dirty="0">
                <a:solidFill>
                  <a:schemeClr val="accent3">
                    <a:lumMod val="75000"/>
                  </a:schemeClr>
                </a:solidFill>
              </a:rPr>
              <a:t>payoffs</a:t>
            </a:r>
            <a:r>
              <a:rPr lang="en-US" sz="2200" dirty="0"/>
              <a:t> and </a:t>
            </a:r>
            <a:r>
              <a:rPr lang="en-US" sz="2200" b="1" dirty="0">
                <a:solidFill>
                  <a:schemeClr val="accent3">
                    <a:lumMod val="75000"/>
                  </a:schemeClr>
                </a:solidFill>
              </a:rPr>
              <a:t>interactions</a:t>
            </a:r>
            <a:r>
              <a:rPr lang="en-US" sz="2200" dirty="0"/>
              <a:t> across agents</a:t>
            </a:r>
          </a:p>
          <a:p>
            <a:pPr marL="731520" lvl="1" indent="-457200">
              <a:buFont typeface="+mj-lt"/>
              <a:buAutoNum type="arabicPeriod"/>
            </a:pPr>
            <a:r>
              <a:rPr lang="en-US" sz="2400" dirty="0"/>
              <a:t>Graphical</a:t>
            </a:r>
          </a:p>
          <a:p>
            <a:pPr lvl="2"/>
            <a:r>
              <a:rPr lang="en-US" sz="2200" dirty="0"/>
              <a:t>Simpler visualizations of mathematical equilibria</a:t>
            </a:r>
          </a:p>
          <a:p>
            <a:pPr lvl="2"/>
            <a:r>
              <a:rPr lang="en-US" sz="2200" dirty="0"/>
              <a:t>Captures main insights of models</a:t>
            </a:r>
          </a:p>
          <a:p>
            <a:pPr marL="731520" lvl="1" indent="-457200">
              <a:buFont typeface="+mj-lt"/>
              <a:buAutoNum type="arabicPeriod"/>
            </a:pPr>
            <a:r>
              <a:rPr lang="en-US" sz="2400" dirty="0"/>
              <a:t>Empirical</a:t>
            </a:r>
          </a:p>
          <a:p>
            <a:pPr lvl="2"/>
            <a:r>
              <a:rPr lang="en-US" sz="2200" dirty="0"/>
              <a:t>Structural estimation</a:t>
            </a:r>
          </a:p>
          <a:p>
            <a:pPr lvl="2"/>
            <a:r>
              <a:rPr lang="en-US" sz="2200" dirty="0"/>
              <a:t>Links to econometrics</a:t>
            </a:r>
          </a:p>
          <a:p>
            <a:pPr marL="731520" lvl="1" indent="-457200">
              <a:buFont typeface="+mj-lt"/>
              <a:buAutoNum type="arabicPeriod"/>
            </a:pPr>
            <a:endParaRPr lang="en-US" sz="2400" dirty="0"/>
          </a:p>
        </p:txBody>
      </p:sp>
    </p:spTree>
    <p:extLst>
      <p:ext uri="{BB962C8B-B14F-4D97-AF65-F5344CB8AC3E}">
        <p14:creationId xmlns:p14="http://schemas.microsoft.com/office/powerpoint/2010/main" val="30451405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2470404" y="1608139"/>
            <a:ext cx="7359396" cy="4572000"/>
          </a:xfrm>
        </p:spPr>
        <p:txBody>
          <a:bodyPr/>
          <a:lstStyle/>
          <a:p>
            <a:pPr lvl="1"/>
            <a:endParaRPr lang="en-US" dirty="0"/>
          </a:p>
          <a:p>
            <a:pPr lvl="1"/>
            <a:endParaRPr lang="en-US" dirty="0"/>
          </a:p>
        </p:txBody>
      </p:sp>
      <p:sp>
        <p:nvSpPr>
          <p:cNvPr id="6" name="Title 1">
            <a:extLst>
              <a:ext uri="{FF2B5EF4-FFF2-40B4-BE49-F238E27FC236}">
                <a16:creationId xmlns:a16="http://schemas.microsoft.com/office/drawing/2014/main" id="{2447C70A-E8CD-4D7B-8C00-FF6EC3DCB236}"/>
              </a:ext>
            </a:extLst>
          </p:cNvPr>
          <p:cNvSpPr txBox="1">
            <a:spLocks/>
          </p:cNvSpPr>
          <p:nvPr/>
        </p:nvSpPr>
        <p:spPr>
          <a:xfrm>
            <a:off x="381000" y="365760"/>
            <a:ext cx="10573512"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What should we get from this class?</a:t>
            </a:r>
          </a:p>
        </p:txBody>
      </p:sp>
      <p:sp>
        <p:nvSpPr>
          <p:cNvPr id="2" name="TextBox 1">
            <a:extLst>
              <a:ext uri="{FF2B5EF4-FFF2-40B4-BE49-F238E27FC236}">
                <a16:creationId xmlns:a16="http://schemas.microsoft.com/office/drawing/2014/main" id="{42F55C28-EE7D-90C9-B1AE-9DB12503BBFF}"/>
              </a:ext>
            </a:extLst>
          </p:cNvPr>
          <p:cNvSpPr txBox="1"/>
          <p:nvPr/>
        </p:nvSpPr>
        <p:spPr>
          <a:xfrm>
            <a:off x="533400" y="1143000"/>
            <a:ext cx="10421112" cy="2000548"/>
          </a:xfrm>
          <a:prstGeom prst="rect">
            <a:avLst/>
          </a:prstGeom>
          <a:noFill/>
        </p:spPr>
        <p:txBody>
          <a:bodyPr wrap="square" rtlCol="0">
            <a:spAutoFit/>
          </a:bodyPr>
          <a:lstStyle/>
          <a:p>
            <a:r>
              <a:rPr lang="en-US" sz="2200" dirty="0"/>
              <a:t>Careful reading/discussion of </a:t>
            </a:r>
            <a:r>
              <a:rPr lang="en-US" sz="2200" b="1" dirty="0">
                <a:solidFill>
                  <a:schemeClr val="accent2">
                    <a:lumMod val="75000"/>
                  </a:schemeClr>
                </a:solidFill>
              </a:rPr>
              <a:t>classic</a:t>
            </a:r>
            <a:r>
              <a:rPr lang="en-US" sz="2200" b="1" dirty="0"/>
              <a:t> </a:t>
            </a:r>
            <a:r>
              <a:rPr lang="en-US" sz="2200" dirty="0"/>
              <a:t>&amp; </a:t>
            </a:r>
            <a:r>
              <a:rPr lang="en-US" sz="2200" b="1" dirty="0">
                <a:solidFill>
                  <a:schemeClr val="accent3">
                    <a:lumMod val="75000"/>
                  </a:schemeClr>
                </a:solidFill>
              </a:rPr>
              <a:t>cutting-edge </a:t>
            </a:r>
            <a:r>
              <a:rPr lang="en-US" sz="2200" dirty="0"/>
              <a:t>theoretical tools in HE</a:t>
            </a:r>
          </a:p>
          <a:p>
            <a:pPr marL="285750" indent="-285750">
              <a:buFont typeface="Arial" panose="020B0604020202020204" pitchFamily="34" charset="0"/>
              <a:buChar char="•"/>
            </a:pPr>
            <a:r>
              <a:rPr lang="en-US" sz="2200" dirty="0"/>
              <a:t>Please read the papers and come ready to discuss! </a:t>
            </a:r>
          </a:p>
          <a:p>
            <a:pPr marL="285750" indent="-285750">
              <a:buFont typeface="Arial" panose="020B0604020202020204" pitchFamily="34" charset="0"/>
              <a:buChar char="•"/>
            </a:pPr>
            <a:endParaRPr lang="en-US" sz="1400" dirty="0"/>
          </a:p>
          <a:p>
            <a:r>
              <a:rPr lang="en-US" sz="2200" dirty="0"/>
              <a:t>As you read, think about the following questions: </a:t>
            </a:r>
          </a:p>
          <a:p>
            <a:pPr marL="342900" indent="-342900">
              <a:buFont typeface="+mj-lt"/>
              <a:buAutoNum type="arabicPeriod"/>
            </a:pPr>
            <a:r>
              <a:rPr lang="en-US" sz="2200" dirty="0"/>
              <a:t>What is the contribution of the research overall? </a:t>
            </a:r>
          </a:p>
          <a:p>
            <a:pPr marL="342900" indent="-342900">
              <a:buFont typeface="+mj-lt"/>
              <a:buAutoNum type="arabicPeriod"/>
            </a:pPr>
            <a:endParaRPr lang="en-US" sz="2200" dirty="0"/>
          </a:p>
        </p:txBody>
      </p:sp>
    </p:spTree>
    <p:extLst>
      <p:ext uri="{BB962C8B-B14F-4D97-AF65-F5344CB8AC3E}">
        <p14:creationId xmlns:p14="http://schemas.microsoft.com/office/powerpoint/2010/main" val="21435022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2470404" y="1608139"/>
            <a:ext cx="7359396" cy="4572000"/>
          </a:xfrm>
        </p:spPr>
        <p:txBody>
          <a:bodyPr/>
          <a:lstStyle/>
          <a:p>
            <a:pPr lvl="1"/>
            <a:endParaRPr lang="en-US" dirty="0"/>
          </a:p>
          <a:p>
            <a:pPr lvl="1"/>
            <a:endParaRPr lang="en-US" dirty="0"/>
          </a:p>
        </p:txBody>
      </p:sp>
      <p:sp>
        <p:nvSpPr>
          <p:cNvPr id="6" name="Title 1">
            <a:extLst>
              <a:ext uri="{FF2B5EF4-FFF2-40B4-BE49-F238E27FC236}">
                <a16:creationId xmlns:a16="http://schemas.microsoft.com/office/drawing/2014/main" id="{2447C70A-E8CD-4D7B-8C00-FF6EC3DCB236}"/>
              </a:ext>
            </a:extLst>
          </p:cNvPr>
          <p:cNvSpPr txBox="1">
            <a:spLocks/>
          </p:cNvSpPr>
          <p:nvPr/>
        </p:nvSpPr>
        <p:spPr>
          <a:xfrm>
            <a:off x="381000" y="365760"/>
            <a:ext cx="10573512"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What should we get from this class?</a:t>
            </a:r>
          </a:p>
        </p:txBody>
      </p:sp>
      <p:sp>
        <p:nvSpPr>
          <p:cNvPr id="2" name="TextBox 1">
            <a:extLst>
              <a:ext uri="{FF2B5EF4-FFF2-40B4-BE49-F238E27FC236}">
                <a16:creationId xmlns:a16="http://schemas.microsoft.com/office/drawing/2014/main" id="{42F55C28-EE7D-90C9-B1AE-9DB12503BBFF}"/>
              </a:ext>
            </a:extLst>
          </p:cNvPr>
          <p:cNvSpPr txBox="1"/>
          <p:nvPr/>
        </p:nvSpPr>
        <p:spPr>
          <a:xfrm>
            <a:off x="533400" y="1143000"/>
            <a:ext cx="10421112" cy="3354765"/>
          </a:xfrm>
          <a:prstGeom prst="rect">
            <a:avLst/>
          </a:prstGeom>
          <a:noFill/>
        </p:spPr>
        <p:txBody>
          <a:bodyPr wrap="square" rtlCol="0">
            <a:spAutoFit/>
          </a:bodyPr>
          <a:lstStyle/>
          <a:p>
            <a:r>
              <a:rPr lang="en-US" sz="2200" dirty="0"/>
              <a:t>Careful reading/discussion of </a:t>
            </a:r>
            <a:r>
              <a:rPr lang="en-US" sz="2200" b="1" dirty="0">
                <a:solidFill>
                  <a:schemeClr val="accent2">
                    <a:lumMod val="75000"/>
                  </a:schemeClr>
                </a:solidFill>
              </a:rPr>
              <a:t>classic</a:t>
            </a:r>
            <a:r>
              <a:rPr lang="en-US" sz="2200" b="1" dirty="0"/>
              <a:t> </a:t>
            </a:r>
            <a:r>
              <a:rPr lang="en-US" sz="2200" dirty="0"/>
              <a:t>&amp; </a:t>
            </a:r>
            <a:r>
              <a:rPr lang="en-US" sz="2200" b="1" dirty="0">
                <a:solidFill>
                  <a:schemeClr val="accent3">
                    <a:lumMod val="75000"/>
                  </a:schemeClr>
                </a:solidFill>
              </a:rPr>
              <a:t>cutting-edge </a:t>
            </a:r>
            <a:r>
              <a:rPr lang="en-US" sz="2200" dirty="0"/>
              <a:t>theoretical tools in HE</a:t>
            </a:r>
          </a:p>
          <a:p>
            <a:pPr marL="285750" indent="-285750">
              <a:buFont typeface="Arial" panose="020B0604020202020204" pitchFamily="34" charset="0"/>
              <a:buChar char="•"/>
            </a:pPr>
            <a:r>
              <a:rPr lang="en-US" sz="2200" dirty="0"/>
              <a:t>Please read the papers and come ready to discuss! </a:t>
            </a:r>
          </a:p>
          <a:p>
            <a:pPr marL="285750" indent="-285750">
              <a:buFont typeface="Arial" panose="020B0604020202020204" pitchFamily="34" charset="0"/>
              <a:buChar char="•"/>
            </a:pPr>
            <a:endParaRPr lang="en-US" sz="1400" dirty="0"/>
          </a:p>
          <a:p>
            <a:r>
              <a:rPr lang="en-US" sz="2200" dirty="0"/>
              <a:t>As you read, think about the following questions: </a:t>
            </a:r>
          </a:p>
          <a:p>
            <a:pPr marL="342900" indent="-342900">
              <a:buFont typeface="+mj-lt"/>
              <a:buAutoNum type="arabicPeriod"/>
            </a:pPr>
            <a:r>
              <a:rPr lang="en-US" sz="2200" dirty="0"/>
              <a:t>What is the contribution of the research overall? </a:t>
            </a:r>
          </a:p>
          <a:p>
            <a:pPr marL="342900" indent="-342900">
              <a:buFont typeface="+mj-lt"/>
              <a:buAutoNum type="arabicPeriod"/>
            </a:pPr>
            <a:r>
              <a:rPr lang="en-US" sz="2200" dirty="0"/>
              <a:t>How does the theoretical model fit into (1)? </a:t>
            </a:r>
          </a:p>
          <a:p>
            <a:pPr marL="800100" lvl="1" indent="-342900">
              <a:buFont typeface="Arial" panose="020B0604020202020204" pitchFamily="34" charset="0"/>
              <a:buChar char="•"/>
            </a:pPr>
            <a:r>
              <a:rPr lang="en-US" sz="2200" dirty="0"/>
              <a:t>Advances a new theory of behavior?</a:t>
            </a:r>
          </a:p>
          <a:p>
            <a:pPr marL="800100" lvl="1" indent="-342900">
              <a:buFont typeface="Arial" panose="020B0604020202020204" pitchFamily="34" charset="0"/>
              <a:buChar char="•"/>
            </a:pPr>
            <a:r>
              <a:rPr lang="en-US" sz="2200" dirty="0"/>
              <a:t>Testable empirical implications? </a:t>
            </a:r>
          </a:p>
          <a:p>
            <a:pPr marL="800100" lvl="1" indent="-342900">
              <a:buFont typeface="Arial" panose="020B0604020202020204" pitchFamily="34" charset="0"/>
              <a:buChar char="•"/>
            </a:pPr>
            <a:r>
              <a:rPr lang="en-US" sz="2200" dirty="0"/>
              <a:t>Combines/remixes tools from existing work? </a:t>
            </a:r>
          </a:p>
          <a:p>
            <a:pPr marL="342900" indent="-342900">
              <a:buFont typeface="+mj-lt"/>
              <a:buAutoNum type="arabicPeriod"/>
            </a:pPr>
            <a:endParaRPr lang="en-US" sz="2200" dirty="0"/>
          </a:p>
        </p:txBody>
      </p:sp>
    </p:spTree>
    <p:extLst>
      <p:ext uri="{BB962C8B-B14F-4D97-AF65-F5344CB8AC3E}">
        <p14:creationId xmlns:p14="http://schemas.microsoft.com/office/powerpoint/2010/main" val="207666099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2470404" y="1608139"/>
            <a:ext cx="7359396" cy="4572000"/>
          </a:xfrm>
        </p:spPr>
        <p:txBody>
          <a:bodyPr/>
          <a:lstStyle/>
          <a:p>
            <a:pPr lvl="1"/>
            <a:endParaRPr lang="en-US" dirty="0"/>
          </a:p>
          <a:p>
            <a:pPr lvl="1"/>
            <a:endParaRPr lang="en-US" dirty="0"/>
          </a:p>
        </p:txBody>
      </p:sp>
      <p:sp>
        <p:nvSpPr>
          <p:cNvPr id="6" name="Title 1">
            <a:extLst>
              <a:ext uri="{FF2B5EF4-FFF2-40B4-BE49-F238E27FC236}">
                <a16:creationId xmlns:a16="http://schemas.microsoft.com/office/drawing/2014/main" id="{2447C70A-E8CD-4D7B-8C00-FF6EC3DCB236}"/>
              </a:ext>
            </a:extLst>
          </p:cNvPr>
          <p:cNvSpPr txBox="1">
            <a:spLocks/>
          </p:cNvSpPr>
          <p:nvPr/>
        </p:nvSpPr>
        <p:spPr>
          <a:xfrm>
            <a:off x="381000" y="365760"/>
            <a:ext cx="10573512"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What should we get from this class?</a:t>
            </a:r>
          </a:p>
        </p:txBody>
      </p:sp>
      <p:sp>
        <p:nvSpPr>
          <p:cNvPr id="2" name="TextBox 1">
            <a:extLst>
              <a:ext uri="{FF2B5EF4-FFF2-40B4-BE49-F238E27FC236}">
                <a16:creationId xmlns:a16="http://schemas.microsoft.com/office/drawing/2014/main" id="{42F55C28-EE7D-90C9-B1AE-9DB12503BBFF}"/>
              </a:ext>
            </a:extLst>
          </p:cNvPr>
          <p:cNvSpPr txBox="1"/>
          <p:nvPr/>
        </p:nvSpPr>
        <p:spPr>
          <a:xfrm>
            <a:off x="533400" y="1143000"/>
            <a:ext cx="10421112" cy="4370427"/>
          </a:xfrm>
          <a:prstGeom prst="rect">
            <a:avLst/>
          </a:prstGeom>
          <a:noFill/>
        </p:spPr>
        <p:txBody>
          <a:bodyPr wrap="square" rtlCol="0">
            <a:spAutoFit/>
          </a:bodyPr>
          <a:lstStyle/>
          <a:p>
            <a:r>
              <a:rPr lang="en-US" sz="2200" dirty="0"/>
              <a:t>Careful reading/discussion of </a:t>
            </a:r>
            <a:r>
              <a:rPr lang="en-US" sz="2200" b="1" dirty="0">
                <a:solidFill>
                  <a:schemeClr val="accent2">
                    <a:lumMod val="75000"/>
                  </a:schemeClr>
                </a:solidFill>
              </a:rPr>
              <a:t>classic</a:t>
            </a:r>
            <a:r>
              <a:rPr lang="en-US" sz="2200" b="1" dirty="0"/>
              <a:t> </a:t>
            </a:r>
            <a:r>
              <a:rPr lang="en-US" sz="2200" dirty="0"/>
              <a:t>&amp; </a:t>
            </a:r>
            <a:r>
              <a:rPr lang="en-US" sz="2200" b="1" dirty="0">
                <a:solidFill>
                  <a:schemeClr val="accent3">
                    <a:lumMod val="75000"/>
                  </a:schemeClr>
                </a:solidFill>
              </a:rPr>
              <a:t>cutting-edge </a:t>
            </a:r>
            <a:r>
              <a:rPr lang="en-US" sz="2200" dirty="0"/>
              <a:t>theoretical tools in HE</a:t>
            </a:r>
          </a:p>
          <a:p>
            <a:pPr marL="285750" indent="-285750">
              <a:buFont typeface="Arial" panose="020B0604020202020204" pitchFamily="34" charset="0"/>
              <a:buChar char="•"/>
            </a:pPr>
            <a:r>
              <a:rPr lang="en-US" sz="2200" dirty="0"/>
              <a:t>Please read the papers and come ready to discuss! </a:t>
            </a:r>
          </a:p>
          <a:p>
            <a:pPr marL="285750" indent="-285750">
              <a:buFont typeface="Arial" panose="020B0604020202020204" pitchFamily="34" charset="0"/>
              <a:buChar char="•"/>
            </a:pPr>
            <a:endParaRPr lang="en-US" sz="1400" dirty="0"/>
          </a:p>
          <a:p>
            <a:r>
              <a:rPr lang="en-US" sz="2200" dirty="0"/>
              <a:t>As you read, think about the following questions: </a:t>
            </a:r>
          </a:p>
          <a:p>
            <a:pPr marL="342900" indent="-342900">
              <a:buFont typeface="+mj-lt"/>
              <a:buAutoNum type="arabicPeriod"/>
            </a:pPr>
            <a:r>
              <a:rPr lang="en-US" sz="2200" dirty="0"/>
              <a:t>What is the contribution of the research overall? </a:t>
            </a:r>
          </a:p>
          <a:p>
            <a:pPr marL="342900" indent="-342900">
              <a:buFont typeface="+mj-lt"/>
              <a:buAutoNum type="arabicPeriod"/>
            </a:pPr>
            <a:r>
              <a:rPr lang="en-US" sz="2200" dirty="0"/>
              <a:t>How does the theoretical model fit into (1)? </a:t>
            </a:r>
          </a:p>
          <a:p>
            <a:pPr marL="800100" lvl="1" indent="-342900">
              <a:buFont typeface="Arial" panose="020B0604020202020204" pitchFamily="34" charset="0"/>
              <a:buChar char="•"/>
            </a:pPr>
            <a:r>
              <a:rPr lang="en-US" sz="2200" dirty="0"/>
              <a:t>Advances a new theory of behavior?</a:t>
            </a:r>
          </a:p>
          <a:p>
            <a:pPr marL="800100" lvl="1" indent="-342900">
              <a:buFont typeface="Arial" panose="020B0604020202020204" pitchFamily="34" charset="0"/>
              <a:buChar char="•"/>
            </a:pPr>
            <a:r>
              <a:rPr lang="en-US" sz="2200" dirty="0"/>
              <a:t>Testable empirical implications? </a:t>
            </a:r>
          </a:p>
          <a:p>
            <a:pPr marL="800100" lvl="1" indent="-342900">
              <a:buFont typeface="Arial" panose="020B0604020202020204" pitchFamily="34" charset="0"/>
              <a:buChar char="•"/>
            </a:pPr>
            <a:r>
              <a:rPr lang="en-US" sz="2200" dirty="0"/>
              <a:t>Combines/remixes tools from existing work? </a:t>
            </a:r>
          </a:p>
          <a:p>
            <a:pPr marL="342900" indent="-342900">
              <a:buFont typeface="+mj-lt"/>
              <a:buAutoNum type="arabicPeriod"/>
            </a:pPr>
            <a:r>
              <a:rPr lang="en-US" sz="2200" dirty="0"/>
              <a:t>Where is the model’s </a:t>
            </a:r>
            <a:r>
              <a:rPr lang="en-US" sz="2200" b="1" dirty="0"/>
              <a:t>cleverness</a:t>
            </a:r>
            <a:r>
              <a:rPr lang="en-US" sz="2200" dirty="0"/>
              <a:t>?</a:t>
            </a:r>
          </a:p>
          <a:p>
            <a:pPr marL="800100" lvl="1" indent="-342900">
              <a:buFont typeface="Arial" panose="020B0604020202020204" pitchFamily="34" charset="0"/>
              <a:buChar char="•"/>
            </a:pPr>
            <a:r>
              <a:rPr lang="en-US" sz="2200" dirty="0"/>
              <a:t>Is it in what is presented/emphasized? </a:t>
            </a:r>
          </a:p>
          <a:p>
            <a:pPr marL="800100" lvl="1" indent="-342900">
              <a:buFont typeface="Arial" panose="020B0604020202020204" pitchFamily="34" charset="0"/>
              <a:buChar char="•"/>
            </a:pPr>
            <a:r>
              <a:rPr lang="en-US" sz="2200" dirty="0"/>
              <a:t>Is it in what is omitted? </a:t>
            </a:r>
          </a:p>
          <a:p>
            <a:pPr marL="800100" lvl="1" indent="-342900">
              <a:buFont typeface="Arial" panose="020B0604020202020204" pitchFamily="34" charset="0"/>
              <a:buChar char="•"/>
            </a:pPr>
            <a:r>
              <a:rPr lang="en-US" sz="2200" dirty="0"/>
              <a:t>Is it in how behavior is described? </a:t>
            </a:r>
          </a:p>
        </p:txBody>
      </p:sp>
    </p:spTree>
    <p:extLst>
      <p:ext uri="{BB962C8B-B14F-4D97-AF65-F5344CB8AC3E}">
        <p14:creationId xmlns:p14="http://schemas.microsoft.com/office/powerpoint/2010/main" val="293944010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2470404" y="1608139"/>
            <a:ext cx="7359396" cy="4572000"/>
          </a:xfrm>
        </p:spPr>
        <p:txBody>
          <a:bodyPr/>
          <a:lstStyle/>
          <a:p>
            <a:pPr lvl="1"/>
            <a:endParaRPr lang="en-US" dirty="0"/>
          </a:p>
          <a:p>
            <a:pPr lvl="1"/>
            <a:endParaRPr lang="en-US" dirty="0"/>
          </a:p>
        </p:txBody>
      </p:sp>
      <p:sp>
        <p:nvSpPr>
          <p:cNvPr id="6" name="Title 1">
            <a:extLst>
              <a:ext uri="{FF2B5EF4-FFF2-40B4-BE49-F238E27FC236}">
                <a16:creationId xmlns:a16="http://schemas.microsoft.com/office/drawing/2014/main" id="{2447C70A-E8CD-4D7B-8C00-FF6EC3DCB236}"/>
              </a:ext>
            </a:extLst>
          </p:cNvPr>
          <p:cNvSpPr txBox="1">
            <a:spLocks/>
          </p:cNvSpPr>
          <p:nvPr/>
        </p:nvSpPr>
        <p:spPr>
          <a:xfrm>
            <a:off x="381000" y="365760"/>
            <a:ext cx="10573512"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What should we get from this class?</a:t>
            </a:r>
          </a:p>
        </p:txBody>
      </p:sp>
      <p:sp>
        <p:nvSpPr>
          <p:cNvPr id="2" name="TextBox 1">
            <a:extLst>
              <a:ext uri="{FF2B5EF4-FFF2-40B4-BE49-F238E27FC236}">
                <a16:creationId xmlns:a16="http://schemas.microsoft.com/office/drawing/2014/main" id="{42F55C28-EE7D-90C9-B1AE-9DB12503BBFF}"/>
              </a:ext>
            </a:extLst>
          </p:cNvPr>
          <p:cNvSpPr txBox="1"/>
          <p:nvPr/>
        </p:nvSpPr>
        <p:spPr>
          <a:xfrm>
            <a:off x="533400" y="1143000"/>
            <a:ext cx="10421112" cy="5847755"/>
          </a:xfrm>
          <a:prstGeom prst="rect">
            <a:avLst/>
          </a:prstGeom>
          <a:noFill/>
        </p:spPr>
        <p:txBody>
          <a:bodyPr wrap="square" rtlCol="0">
            <a:spAutoFit/>
          </a:bodyPr>
          <a:lstStyle/>
          <a:p>
            <a:r>
              <a:rPr lang="en-US" sz="2200" dirty="0"/>
              <a:t>Careful reading/discussion of </a:t>
            </a:r>
            <a:r>
              <a:rPr lang="en-US" sz="2200" b="1" dirty="0">
                <a:solidFill>
                  <a:schemeClr val="accent2">
                    <a:lumMod val="75000"/>
                  </a:schemeClr>
                </a:solidFill>
              </a:rPr>
              <a:t>classic</a:t>
            </a:r>
            <a:r>
              <a:rPr lang="en-US" sz="2200" b="1" dirty="0"/>
              <a:t> </a:t>
            </a:r>
            <a:r>
              <a:rPr lang="en-US" sz="2200" dirty="0"/>
              <a:t>&amp; </a:t>
            </a:r>
            <a:r>
              <a:rPr lang="en-US" sz="2200" b="1" dirty="0">
                <a:solidFill>
                  <a:schemeClr val="accent3">
                    <a:lumMod val="75000"/>
                  </a:schemeClr>
                </a:solidFill>
              </a:rPr>
              <a:t>cutting-edge </a:t>
            </a:r>
            <a:r>
              <a:rPr lang="en-US" sz="2200" dirty="0"/>
              <a:t>theoretical tools in HE</a:t>
            </a:r>
          </a:p>
          <a:p>
            <a:pPr marL="285750" indent="-285750">
              <a:buFont typeface="Arial" panose="020B0604020202020204" pitchFamily="34" charset="0"/>
              <a:buChar char="•"/>
            </a:pPr>
            <a:r>
              <a:rPr lang="en-US" sz="2200" dirty="0"/>
              <a:t>Please read the papers and come ready to discuss! </a:t>
            </a:r>
          </a:p>
          <a:p>
            <a:pPr marL="285750" indent="-285750">
              <a:buFont typeface="Arial" panose="020B0604020202020204" pitchFamily="34" charset="0"/>
              <a:buChar char="•"/>
            </a:pPr>
            <a:endParaRPr lang="en-US" sz="1400" dirty="0"/>
          </a:p>
          <a:p>
            <a:r>
              <a:rPr lang="en-US" sz="2200" dirty="0"/>
              <a:t>As you read, think about the following questions: </a:t>
            </a:r>
          </a:p>
          <a:p>
            <a:pPr marL="342900" indent="-342900">
              <a:buFont typeface="+mj-lt"/>
              <a:buAutoNum type="arabicPeriod"/>
            </a:pPr>
            <a:r>
              <a:rPr lang="en-US" sz="2200" dirty="0"/>
              <a:t>What is the contribution of the research overall? </a:t>
            </a:r>
          </a:p>
          <a:p>
            <a:pPr marL="342900" indent="-342900">
              <a:buFont typeface="+mj-lt"/>
              <a:buAutoNum type="arabicPeriod"/>
            </a:pPr>
            <a:r>
              <a:rPr lang="en-US" sz="2200" dirty="0"/>
              <a:t>How does the theoretical model fit into (1)? </a:t>
            </a:r>
          </a:p>
          <a:p>
            <a:pPr marL="800100" lvl="1" indent="-342900">
              <a:buFont typeface="Arial" panose="020B0604020202020204" pitchFamily="34" charset="0"/>
              <a:buChar char="•"/>
            </a:pPr>
            <a:r>
              <a:rPr lang="en-US" sz="2200" dirty="0"/>
              <a:t>Advances a new theory of behavior?</a:t>
            </a:r>
          </a:p>
          <a:p>
            <a:pPr marL="800100" lvl="1" indent="-342900">
              <a:buFont typeface="Arial" panose="020B0604020202020204" pitchFamily="34" charset="0"/>
              <a:buChar char="•"/>
            </a:pPr>
            <a:r>
              <a:rPr lang="en-US" sz="2200" dirty="0"/>
              <a:t>Testable empirical implications? </a:t>
            </a:r>
          </a:p>
          <a:p>
            <a:pPr marL="800100" lvl="1" indent="-342900">
              <a:buFont typeface="Arial" panose="020B0604020202020204" pitchFamily="34" charset="0"/>
              <a:buChar char="•"/>
            </a:pPr>
            <a:r>
              <a:rPr lang="en-US" sz="2200" dirty="0"/>
              <a:t>Combines/remixes tools from existing work? </a:t>
            </a:r>
          </a:p>
          <a:p>
            <a:pPr marL="342900" indent="-342900">
              <a:buFont typeface="+mj-lt"/>
              <a:buAutoNum type="arabicPeriod"/>
            </a:pPr>
            <a:r>
              <a:rPr lang="en-US" sz="2200" dirty="0"/>
              <a:t>Where is the model’s </a:t>
            </a:r>
            <a:r>
              <a:rPr lang="en-US" sz="2200" b="1" dirty="0"/>
              <a:t>cleverness</a:t>
            </a:r>
            <a:r>
              <a:rPr lang="en-US" sz="2200" dirty="0"/>
              <a:t>?</a:t>
            </a:r>
          </a:p>
          <a:p>
            <a:pPr marL="800100" lvl="1" indent="-342900">
              <a:buFont typeface="Arial" panose="020B0604020202020204" pitchFamily="34" charset="0"/>
              <a:buChar char="•"/>
            </a:pPr>
            <a:r>
              <a:rPr lang="en-US" sz="2200" dirty="0"/>
              <a:t>Is it in what is presented/emphasized? </a:t>
            </a:r>
          </a:p>
          <a:p>
            <a:pPr marL="800100" lvl="1" indent="-342900">
              <a:buFont typeface="Arial" panose="020B0604020202020204" pitchFamily="34" charset="0"/>
              <a:buChar char="•"/>
            </a:pPr>
            <a:r>
              <a:rPr lang="en-US" sz="2200" dirty="0"/>
              <a:t>Is it in what is omitted? </a:t>
            </a:r>
          </a:p>
          <a:p>
            <a:pPr marL="800100" lvl="1" indent="-342900">
              <a:buFont typeface="Arial" panose="020B0604020202020204" pitchFamily="34" charset="0"/>
              <a:buChar char="•"/>
            </a:pPr>
            <a:r>
              <a:rPr lang="en-US" sz="2200" dirty="0"/>
              <a:t>Is it in how behavior is described? </a:t>
            </a:r>
          </a:p>
          <a:p>
            <a:pPr marL="342900" indent="-342900">
              <a:buFont typeface="+mj-lt"/>
              <a:buAutoNum type="arabicPeriod"/>
            </a:pPr>
            <a:r>
              <a:rPr lang="en-US" sz="2200" dirty="0"/>
              <a:t>Where is the model </a:t>
            </a:r>
            <a:r>
              <a:rPr lang="en-US" sz="2200" b="1" dirty="0"/>
              <a:t>lacking </a:t>
            </a:r>
            <a:r>
              <a:rPr lang="en-US" sz="2200" dirty="0"/>
              <a:t>for me? </a:t>
            </a:r>
          </a:p>
          <a:p>
            <a:pPr marL="800100" lvl="1" indent="-342900">
              <a:buFont typeface="Arial" panose="020B0604020202020204" pitchFamily="34" charset="0"/>
              <a:buChar char="•"/>
            </a:pPr>
            <a:r>
              <a:rPr lang="en-US" sz="2200" dirty="0"/>
              <a:t>How is this model a simplification of the real world? </a:t>
            </a:r>
          </a:p>
          <a:p>
            <a:pPr marL="800100" lvl="1" indent="-342900">
              <a:buFont typeface="Arial" panose="020B0604020202020204" pitchFamily="34" charset="0"/>
              <a:buChar char="•"/>
            </a:pPr>
            <a:r>
              <a:rPr lang="en-US" sz="2200" dirty="0"/>
              <a:t>Where does that make the model weak? </a:t>
            </a:r>
          </a:p>
          <a:p>
            <a:pPr marL="800100" lvl="1" indent="-342900">
              <a:buFont typeface="Arial" panose="020B0604020202020204" pitchFamily="34" charset="0"/>
              <a:buChar char="•"/>
            </a:pPr>
            <a:r>
              <a:rPr lang="en-US" sz="2200" dirty="0"/>
              <a:t>How might the model be altered or extended? </a:t>
            </a:r>
          </a:p>
        </p:txBody>
      </p:sp>
    </p:spTree>
    <p:extLst>
      <p:ext uri="{BB962C8B-B14F-4D97-AF65-F5344CB8AC3E}">
        <p14:creationId xmlns:p14="http://schemas.microsoft.com/office/powerpoint/2010/main" val="20341691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1371600" y="1219200"/>
            <a:ext cx="10058400" cy="4960939"/>
          </a:xfrm>
        </p:spPr>
        <p:txBody>
          <a:bodyPr>
            <a:normAutofit/>
          </a:bodyPr>
          <a:lstStyle/>
          <a:p>
            <a:pPr marL="0" indent="0">
              <a:buNone/>
            </a:pPr>
            <a:r>
              <a:rPr lang="en-US" sz="2400" b="1" dirty="0">
                <a:solidFill>
                  <a:srgbClr val="0070C0"/>
                </a:solidFill>
              </a:rPr>
              <a:t>Booking office hours</a:t>
            </a:r>
            <a:r>
              <a:rPr lang="en-US" sz="2400" dirty="0">
                <a:solidFill>
                  <a:srgbClr val="0070C0"/>
                </a:solidFill>
              </a:rPr>
              <a:t>:</a:t>
            </a:r>
            <a:r>
              <a:rPr lang="en-US" sz="2400" dirty="0"/>
              <a:t> </a:t>
            </a:r>
            <a:r>
              <a:rPr lang="en-US" sz="2400" u="sng" dirty="0">
                <a:solidFill>
                  <a:srgbClr val="0000FF"/>
                </a:solidFill>
                <a:ea typeface="Calibri" panose="020F0502020204030204" pitchFamily="34" charset="0"/>
                <a:cs typeface="Times New Roman" panose="02020603050405020304" pitchFamily="18" charset="0"/>
              </a:rPr>
              <a:t>calendly.com/Hoagland-office-hours</a:t>
            </a:r>
            <a:endParaRPr lang="en-US" sz="2400" dirty="0"/>
          </a:p>
        </p:txBody>
      </p:sp>
      <p:pic>
        <p:nvPicPr>
          <p:cNvPr id="7" name="Picture 6">
            <a:extLst>
              <a:ext uri="{FF2B5EF4-FFF2-40B4-BE49-F238E27FC236}">
                <a16:creationId xmlns:a16="http://schemas.microsoft.com/office/drawing/2014/main" id="{FB85D007-138F-4044-AD8A-659E0889A7A9}"/>
              </a:ext>
            </a:extLst>
          </p:cNvPr>
          <p:cNvPicPr>
            <a:picLocks noChangeAspect="1"/>
          </p:cNvPicPr>
          <p:nvPr/>
        </p:nvPicPr>
        <p:blipFill>
          <a:blip r:embed="rId3"/>
          <a:stretch>
            <a:fillRect/>
          </a:stretch>
        </p:blipFill>
        <p:spPr>
          <a:xfrm>
            <a:off x="1261872" y="1863153"/>
            <a:ext cx="7348728" cy="4316986"/>
          </a:xfrm>
          <a:prstGeom prst="rect">
            <a:avLst/>
          </a:prstGeom>
        </p:spPr>
      </p:pic>
      <p:sp>
        <p:nvSpPr>
          <p:cNvPr id="5" name="Title 1">
            <a:extLst>
              <a:ext uri="{FF2B5EF4-FFF2-40B4-BE49-F238E27FC236}">
                <a16:creationId xmlns:a16="http://schemas.microsoft.com/office/drawing/2014/main" id="{F437DC18-F235-4588-BBC9-31299ECA7DF3}"/>
              </a:ext>
            </a:extLst>
          </p:cNvPr>
          <p:cNvSpPr txBox="1">
            <a:spLocks/>
          </p:cNvSpPr>
          <p:nvPr/>
        </p:nvSpPr>
        <p:spPr>
          <a:xfrm>
            <a:off x="1261872" y="365760"/>
            <a:ext cx="9692640"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Introduction &amp; Syllabus</a:t>
            </a:r>
          </a:p>
        </p:txBody>
      </p:sp>
    </p:spTree>
    <p:extLst>
      <p:ext uri="{BB962C8B-B14F-4D97-AF65-F5344CB8AC3E}">
        <p14:creationId xmlns:p14="http://schemas.microsoft.com/office/powerpoint/2010/main" val="238040513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2447C70A-E8CD-4D7B-8C00-FF6EC3DCB236}"/>
              </a:ext>
            </a:extLst>
          </p:cNvPr>
          <p:cNvSpPr txBox="1">
            <a:spLocks/>
          </p:cNvSpPr>
          <p:nvPr/>
        </p:nvSpPr>
        <p:spPr>
          <a:xfrm>
            <a:off x="6277896" y="677863"/>
            <a:ext cx="4857136" cy="132556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pPr>
              <a:spcAft>
                <a:spcPts val="600"/>
              </a:spcAft>
            </a:pPr>
            <a:r>
              <a:rPr lang="en-US" dirty="0"/>
              <a:t>Model Limitations</a:t>
            </a:r>
          </a:p>
        </p:txBody>
      </p:sp>
      <p:pic>
        <p:nvPicPr>
          <p:cNvPr id="1026" name="Picture 2" descr="All models are wrong, but some are useful”. George E. P. … | Flickr">
            <a:extLst>
              <a:ext uri="{FF2B5EF4-FFF2-40B4-BE49-F238E27FC236}">
                <a16:creationId xmlns:a16="http://schemas.microsoft.com/office/drawing/2014/main" id="{BA678082-71ED-60A0-9F1C-B5D5AE75F6B4}"/>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43192" y="686808"/>
            <a:ext cx="5451627" cy="5451627"/>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6420463" y="2325158"/>
            <a:ext cx="4572002" cy="3854979"/>
          </a:xfrm>
        </p:spPr>
        <p:txBody>
          <a:bodyPr vert="horz" lIns="91440" tIns="45720" rIns="91440" bIns="45720" rtlCol="0">
            <a:normAutofit/>
          </a:bodyPr>
          <a:lstStyle/>
          <a:p>
            <a:pPr lvl="1"/>
            <a:endParaRPr lang="en-US">
              <a:latin typeface="+mn-lt"/>
            </a:endParaRPr>
          </a:p>
          <a:p>
            <a:pPr lvl="1"/>
            <a:endParaRPr lang="en-US">
              <a:latin typeface="+mn-lt"/>
            </a:endParaRPr>
          </a:p>
        </p:txBody>
      </p:sp>
    </p:spTree>
    <p:extLst>
      <p:ext uri="{BB962C8B-B14F-4D97-AF65-F5344CB8AC3E}">
        <p14:creationId xmlns:p14="http://schemas.microsoft.com/office/powerpoint/2010/main" val="8446743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457200" y="1066800"/>
            <a:ext cx="9372600" cy="5113339"/>
          </a:xfrm>
        </p:spPr>
        <p:txBody>
          <a:bodyPr/>
          <a:lstStyle/>
          <a:p>
            <a:pPr lvl="1"/>
            <a:endParaRPr lang="en-US" sz="2200" dirty="0"/>
          </a:p>
          <a:p>
            <a:pPr lvl="1"/>
            <a:endParaRPr lang="en-US" dirty="0"/>
          </a:p>
        </p:txBody>
      </p:sp>
      <p:sp>
        <p:nvSpPr>
          <p:cNvPr id="6" name="Title 1">
            <a:extLst>
              <a:ext uri="{FF2B5EF4-FFF2-40B4-BE49-F238E27FC236}">
                <a16:creationId xmlns:a16="http://schemas.microsoft.com/office/drawing/2014/main" id="{2447C70A-E8CD-4D7B-8C00-FF6EC3DCB236}"/>
              </a:ext>
            </a:extLst>
          </p:cNvPr>
          <p:cNvSpPr txBox="1">
            <a:spLocks/>
          </p:cNvSpPr>
          <p:nvPr/>
        </p:nvSpPr>
        <p:spPr>
          <a:xfrm>
            <a:off x="381000" y="365760"/>
            <a:ext cx="10573512"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Basic Example</a:t>
            </a:r>
            <a:r>
              <a:rPr lang="en-US">
                <a:latin typeface="Times New Roman" panose="02020603050405020304" pitchFamily="18" charset="0"/>
              </a:rPr>
              <a:t>: Modeling Demand</a:t>
            </a:r>
            <a:endParaRPr lang="en-US" dirty="0">
              <a:latin typeface="Times New Roman" panose="02020603050405020304" pitchFamily="18" charset="0"/>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D5B9BBF-B7AC-4E6A-2B18-9E04A806C89F}"/>
                  </a:ext>
                </a:extLst>
              </p:cNvPr>
              <p:cNvSpPr txBox="1"/>
              <p:nvPr/>
            </p:nvSpPr>
            <p:spPr>
              <a:xfrm>
                <a:off x="389020" y="1371600"/>
                <a:ext cx="10278979" cy="3330592"/>
              </a:xfrm>
              <a:prstGeom prst="rect">
                <a:avLst/>
              </a:prstGeom>
              <a:noFill/>
            </p:spPr>
            <p:txBody>
              <a:bodyPr wrap="square" rtlCol="0">
                <a:spAutoFit/>
              </a:bodyPr>
              <a:lstStyle/>
              <a:p>
                <a:r>
                  <a:rPr lang="en-US" sz="1800" kern="1200" dirty="0">
                    <a:solidFill>
                      <a:schemeClr val="tx1"/>
                    </a:solidFill>
                    <a:latin typeface="+mn-lt"/>
                    <a:ea typeface="+mn-ea"/>
                    <a:cs typeface="+mn-cs"/>
                  </a:rPr>
                  <a:t>Model agents: a single purchaser with a utility function </a:t>
                </a:r>
                <a14:m>
                  <m:oMath xmlns:m="http://schemas.openxmlformats.org/officeDocument/2006/math">
                    <m:r>
                      <a:rPr lang="en-US" sz="1800" b="0" i="1" kern="1200" smtClean="0">
                        <a:solidFill>
                          <a:schemeClr val="tx1"/>
                        </a:solidFill>
                        <a:latin typeface="Cambria Math" panose="02040503050406030204" pitchFamily="18" charset="0"/>
                        <a:ea typeface="+mn-ea"/>
                        <a:cs typeface="+mn-cs"/>
                      </a:rPr>
                      <m:t>𝑢</m:t>
                    </m:r>
                    <m:d>
                      <m:dPr>
                        <m:ctrlPr>
                          <a:rPr lang="en-US" sz="1800" b="0" i="1" kern="1200" smtClean="0">
                            <a:solidFill>
                              <a:schemeClr val="tx1"/>
                            </a:solidFill>
                            <a:latin typeface="Cambria Math" panose="02040503050406030204" pitchFamily="18" charset="0"/>
                            <a:ea typeface="+mn-ea"/>
                            <a:cs typeface="+mn-cs"/>
                          </a:rPr>
                        </m:ctrlPr>
                      </m:dPr>
                      <m:e>
                        <m:sSub>
                          <m:sSubPr>
                            <m:ctrlPr>
                              <a:rPr lang="en-US" sz="1800" b="0" i="1" kern="1200" smtClean="0">
                                <a:solidFill>
                                  <a:schemeClr val="tx1"/>
                                </a:solidFill>
                                <a:latin typeface="Cambria Math" panose="02040503050406030204" pitchFamily="18" charset="0"/>
                                <a:ea typeface="+mn-ea"/>
                                <a:cs typeface="+mn-cs"/>
                              </a:rPr>
                            </m:ctrlPr>
                          </m:sSubPr>
                          <m:e>
                            <m:r>
                              <a:rPr lang="en-US" sz="1800" b="0" i="1" kern="1200" smtClean="0">
                                <a:solidFill>
                                  <a:schemeClr val="tx1"/>
                                </a:solidFill>
                                <a:latin typeface="Cambria Math" panose="02040503050406030204" pitchFamily="18" charset="0"/>
                                <a:ea typeface="+mn-ea"/>
                                <a:cs typeface="+mn-cs"/>
                              </a:rPr>
                              <m:t>𝑥</m:t>
                            </m:r>
                          </m:e>
                          <m:sub>
                            <m:r>
                              <a:rPr lang="en-US" sz="1800" b="0" i="1" kern="1200" smtClean="0">
                                <a:solidFill>
                                  <a:schemeClr val="tx1"/>
                                </a:solidFill>
                                <a:latin typeface="Cambria Math" panose="02040503050406030204" pitchFamily="18" charset="0"/>
                                <a:ea typeface="+mn-ea"/>
                                <a:cs typeface="+mn-cs"/>
                              </a:rPr>
                              <m:t>1</m:t>
                            </m:r>
                          </m:sub>
                        </m:sSub>
                        <m:r>
                          <a:rPr lang="en-US" sz="1800" b="0" i="1" kern="1200" smtClean="0">
                            <a:solidFill>
                              <a:schemeClr val="tx1"/>
                            </a:solidFill>
                            <a:latin typeface="Cambria Math" panose="02040503050406030204" pitchFamily="18" charset="0"/>
                            <a:ea typeface="+mn-ea"/>
                            <a:cs typeface="+mn-cs"/>
                          </a:rPr>
                          <m:t>,</m:t>
                        </m:r>
                        <m:sSub>
                          <m:sSubPr>
                            <m:ctrlPr>
                              <a:rPr lang="en-US" sz="1800" b="0" i="1" kern="1200" smtClean="0">
                                <a:solidFill>
                                  <a:schemeClr val="tx1"/>
                                </a:solidFill>
                                <a:latin typeface="Cambria Math" panose="02040503050406030204" pitchFamily="18" charset="0"/>
                                <a:ea typeface="+mn-ea"/>
                                <a:cs typeface="+mn-cs"/>
                              </a:rPr>
                            </m:ctrlPr>
                          </m:sSubPr>
                          <m:e>
                            <m:r>
                              <a:rPr lang="en-US" sz="1800" b="0" i="1" kern="1200" smtClean="0">
                                <a:solidFill>
                                  <a:schemeClr val="tx1"/>
                                </a:solidFill>
                                <a:latin typeface="Cambria Math" panose="02040503050406030204" pitchFamily="18" charset="0"/>
                                <a:ea typeface="+mn-ea"/>
                                <a:cs typeface="+mn-cs"/>
                              </a:rPr>
                              <m:t>𝑥</m:t>
                            </m:r>
                          </m:e>
                          <m:sub>
                            <m:r>
                              <a:rPr lang="en-US" sz="1800" b="0" i="1" kern="1200" smtClean="0">
                                <a:solidFill>
                                  <a:schemeClr val="tx1"/>
                                </a:solidFill>
                                <a:latin typeface="Cambria Math" panose="02040503050406030204" pitchFamily="18" charset="0"/>
                                <a:ea typeface="+mn-ea"/>
                                <a:cs typeface="+mn-cs"/>
                              </a:rPr>
                              <m:t>2</m:t>
                            </m:r>
                          </m:sub>
                        </m:sSub>
                      </m:e>
                    </m:d>
                    <m:r>
                      <a:rPr lang="en-US" sz="1800" b="0" i="1" kern="1200" smtClean="0">
                        <a:solidFill>
                          <a:schemeClr val="tx1"/>
                        </a:solidFill>
                        <a:latin typeface="Cambria Math" panose="02040503050406030204" pitchFamily="18" charset="0"/>
                        <a:ea typeface="+mn-ea"/>
                        <a:cs typeface="+mn-cs"/>
                      </a:rPr>
                      <m:t>=</m:t>
                    </m:r>
                    <m:sSubSup>
                      <m:sSubSupPr>
                        <m:ctrlPr>
                          <a:rPr lang="en-US" sz="1800" b="0" i="1" kern="1200" smtClean="0">
                            <a:solidFill>
                              <a:schemeClr val="tx1"/>
                            </a:solidFill>
                            <a:latin typeface="Cambria Math" panose="02040503050406030204" pitchFamily="18" charset="0"/>
                            <a:ea typeface="+mn-ea"/>
                            <a:cs typeface="+mn-cs"/>
                          </a:rPr>
                        </m:ctrlPr>
                      </m:sSubSupPr>
                      <m:e>
                        <m:r>
                          <a:rPr lang="en-US" sz="1800" b="0" i="1" kern="1200" smtClean="0">
                            <a:solidFill>
                              <a:schemeClr val="tx1"/>
                            </a:solidFill>
                            <a:latin typeface="Cambria Math" panose="02040503050406030204" pitchFamily="18" charset="0"/>
                            <a:ea typeface="+mn-ea"/>
                            <a:cs typeface="+mn-cs"/>
                          </a:rPr>
                          <m:t>𝑥</m:t>
                        </m:r>
                      </m:e>
                      <m:sub>
                        <m:r>
                          <a:rPr lang="en-US" sz="1800" b="0" i="1" kern="1200" smtClean="0">
                            <a:solidFill>
                              <a:schemeClr val="tx1"/>
                            </a:solidFill>
                            <a:latin typeface="Cambria Math" panose="02040503050406030204" pitchFamily="18" charset="0"/>
                            <a:ea typeface="+mn-ea"/>
                            <a:cs typeface="+mn-cs"/>
                          </a:rPr>
                          <m:t>1</m:t>
                        </m:r>
                      </m:sub>
                      <m:sup>
                        <m:f>
                          <m:fPr>
                            <m:ctrlPr>
                              <a:rPr lang="en-US" sz="1800" b="0" i="1" kern="1200" smtClean="0">
                                <a:solidFill>
                                  <a:schemeClr val="tx1"/>
                                </a:solidFill>
                                <a:latin typeface="Cambria Math" panose="02040503050406030204" pitchFamily="18" charset="0"/>
                                <a:ea typeface="+mn-ea"/>
                                <a:cs typeface="+mn-cs"/>
                              </a:rPr>
                            </m:ctrlPr>
                          </m:fPr>
                          <m:num>
                            <m:r>
                              <a:rPr lang="en-US" sz="1800" b="0" i="1" kern="1200" smtClean="0">
                                <a:solidFill>
                                  <a:schemeClr val="tx1"/>
                                </a:solidFill>
                                <a:latin typeface="Cambria Math" panose="02040503050406030204" pitchFamily="18" charset="0"/>
                                <a:ea typeface="+mn-ea"/>
                                <a:cs typeface="+mn-cs"/>
                              </a:rPr>
                              <m:t>1</m:t>
                            </m:r>
                          </m:num>
                          <m:den>
                            <m:r>
                              <a:rPr lang="en-US" sz="1800" b="0" i="1" kern="1200" smtClean="0">
                                <a:solidFill>
                                  <a:schemeClr val="tx1"/>
                                </a:solidFill>
                                <a:latin typeface="Cambria Math" panose="02040503050406030204" pitchFamily="18" charset="0"/>
                                <a:ea typeface="+mn-ea"/>
                                <a:cs typeface="+mn-cs"/>
                              </a:rPr>
                              <m:t>3</m:t>
                            </m:r>
                          </m:den>
                        </m:f>
                      </m:sup>
                    </m:sSubSup>
                    <m:sSubSup>
                      <m:sSubSupPr>
                        <m:ctrlPr>
                          <a:rPr lang="en-US" sz="1800" b="0" i="1" kern="1200" smtClean="0">
                            <a:solidFill>
                              <a:schemeClr val="tx1"/>
                            </a:solidFill>
                            <a:latin typeface="Cambria Math" panose="02040503050406030204" pitchFamily="18" charset="0"/>
                            <a:ea typeface="+mn-ea"/>
                            <a:cs typeface="+mn-cs"/>
                          </a:rPr>
                        </m:ctrlPr>
                      </m:sSubSupPr>
                      <m:e>
                        <m:r>
                          <a:rPr lang="en-US" sz="1800" b="0" i="1" kern="1200" smtClean="0">
                            <a:solidFill>
                              <a:schemeClr val="tx1"/>
                            </a:solidFill>
                            <a:latin typeface="Cambria Math" panose="02040503050406030204" pitchFamily="18" charset="0"/>
                            <a:ea typeface="+mn-ea"/>
                            <a:cs typeface="+mn-cs"/>
                          </a:rPr>
                          <m:t>𝑥</m:t>
                        </m:r>
                      </m:e>
                      <m:sub>
                        <m:r>
                          <a:rPr lang="en-US" sz="1800" b="0" i="1" kern="1200" smtClean="0">
                            <a:solidFill>
                              <a:schemeClr val="tx1"/>
                            </a:solidFill>
                            <a:latin typeface="Cambria Math" panose="02040503050406030204" pitchFamily="18" charset="0"/>
                            <a:ea typeface="+mn-ea"/>
                            <a:cs typeface="+mn-cs"/>
                          </a:rPr>
                          <m:t>2</m:t>
                        </m:r>
                      </m:sub>
                      <m:sup>
                        <m:f>
                          <m:fPr>
                            <m:ctrlPr>
                              <a:rPr lang="en-US" sz="1800" b="0" i="1" kern="1200" smtClean="0">
                                <a:solidFill>
                                  <a:schemeClr val="tx1"/>
                                </a:solidFill>
                                <a:latin typeface="Cambria Math" panose="02040503050406030204" pitchFamily="18" charset="0"/>
                                <a:ea typeface="+mn-ea"/>
                                <a:cs typeface="+mn-cs"/>
                              </a:rPr>
                            </m:ctrlPr>
                          </m:fPr>
                          <m:num>
                            <m:r>
                              <a:rPr lang="en-US" sz="1800" b="0" i="1" kern="1200" smtClean="0">
                                <a:solidFill>
                                  <a:schemeClr val="tx1"/>
                                </a:solidFill>
                                <a:latin typeface="Cambria Math" panose="02040503050406030204" pitchFamily="18" charset="0"/>
                                <a:ea typeface="+mn-ea"/>
                                <a:cs typeface="+mn-cs"/>
                              </a:rPr>
                              <m:t>2</m:t>
                            </m:r>
                          </m:num>
                          <m:den>
                            <m:r>
                              <a:rPr lang="en-US" sz="1800" b="0" i="1" kern="1200" smtClean="0">
                                <a:solidFill>
                                  <a:schemeClr val="tx1"/>
                                </a:solidFill>
                                <a:latin typeface="Cambria Math" panose="02040503050406030204" pitchFamily="18" charset="0"/>
                                <a:ea typeface="+mn-ea"/>
                                <a:cs typeface="+mn-cs"/>
                              </a:rPr>
                              <m:t>3</m:t>
                            </m:r>
                          </m:den>
                        </m:f>
                      </m:sup>
                    </m:sSubSup>
                  </m:oMath>
                </a14:m>
                <a:endParaRPr lang="en-US" sz="1800" kern="1200" dirty="0">
                  <a:solidFill>
                    <a:schemeClr val="tx1"/>
                  </a:solidFill>
                  <a:latin typeface="+mn-lt"/>
                  <a:ea typeface="+mn-ea"/>
                  <a:cs typeface="+mn-cs"/>
                </a:endParaRPr>
              </a:p>
              <a:p>
                <a:r>
                  <a:rPr lang="en-US" dirty="0"/>
                  <a:t>Model objects/primitives: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oMath>
                </a14:m>
                <a:endParaRPr lang="en-US" b="0" dirty="0"/>
              </a:p>
              <a:p>
                <a:r>
                  <a:rPr lang="en-US" sz="1800" kern="1200" dirty="0">
                    <a:solidFill>
                      <a:schemeClr val="tx1"/>
                    </a:solidFill>
                    <a:latin typeface="+mn-lt"/>
                    <a:ea typeface="+mn-ea"/>
                    <a:cs typeface="+mn-cs"/>
                  </a:rPr>
                  <a:t>Variables: </a:t>
                </a:r>
                <a14:m>
                  <m:oMath xmlns:m="http://schemas.openxmlformats.org/officeDocument/2006/math">
                    <m:sSub>
                      <m:sSubPr>
                        <m:ctrlPr>
                          <a:rPr lang="en-US" sz="1800" b="0" i="1" kern="1200" smtClean="0">
                            <a:solidFill>
                              <a:schemeClr val="tx1"/>
                            </a:solidFill>
                            <a:latin typeface="Cambria Math" panose="02040503050406030204" pitchFamily="18" charset="0"/>
                            <a:ea typeface="+mn-ea"/>
                            <a:cs typeface="+mn-cs"/>
                          </a:rPr>
                        </m:ctrlPr>
                      </m:sSubPr>
                      <m:e>
                        <m:r>
                          <a:rPr lang="en-US" sz="1800" b="0" i="1" kern="1200" smtClean="0">
                            <a:solidFill>
                              <a:schemeClr val="tx1"/>
                            </a:solidFill>
                            <a:latin typeface="Cambria Math" panose="02040503050406030204" pitchFamily="18" charset="0"/>
                            <a:ea typeface="+mn-ea"/>
                            <a:cs typeface="+mn-cs"/>
                          </a:rPr>
                          <m:t>𝑝</m:t>
                        </m:r>
                      </m:e>
                      <m:sub>
                        <m:r>
                          <a:rPr lang="en-US" sz="1800" b="0" i="1" kern="1200" smtClean="0">
                            <a:solidFill>
                              <a:schemeClr val="tx1"/>
                            </a:solidFill>
                            <a:latin typeface="Cambria Math" panose="02040503050406030204" pitchFamily="18" charset="0"/>
                            <a:ea typeface="+mn-ea"/>
                            <a:cs typeface="+mn-cs"/>
                          </a:rPr>
                          <m:t>1</m:t>
                        </m:r>
                      </m:sub>
                    </m:sSub>
                    <m:r>
                      <a:rPr lang="en-US" sz="1800" b="0" i="1" kern="1200" smtClean="0">
                        <a:solidFill>
                          <a:schemeClr val="tx1"/>
                        </a:solidFill>
                        <a:latin typeface="Cambria Math" panose="02040503050406030204" pitchFamily="18" charset="0"/>
                        <a:ea typeface="+mn-ea"/>
                        <a:cs typeface="+mn-cs"/>
                      </a:rPr>
                      <m:t>,</m:t>
                    </m:r>
                    <m:sSub>
                      <m:sSubPr>
                        <m:ctrlPr>
                          <a:rPr lang="en-US" sz="1800" b="0" i="1" kern="1200" smtClean="0">
                            <a:solidFill>
                              <a:schemeClr val="tx1"/>
                            </a:solidFill>
                            <a:latin typeface="Cambria Math" panose="02040503050406030204" pitchFamily="18" charset="0"/>
                            <a:ea typeface="+mn-ea"/>
                            <a:cs typeface="+mn-cs"/>
                          </a:rPr>
                        </m:ctrlPr>
                      </m:sSubPr>
                      <m:e>
                        <m:r>
                          <a:rPr lang="en-US" sz="1800" b="0" i="1" kern="1200" smtClean="0">
                            <a:solidFill>
                              <a:schemeClr val="tx1"/>
                            </a:solidFill>
                            <a:latin typeface="Cambria Math" panose="02040503050406030204" pitchFamily="18" charset="0"/>
                            <a:ea typeface="+mn-ea"/>
                            <a:cs typeface="+mn-cs"/>
                          </a:rPr>
                          <m:t>𝑝</m:t>
                        </m:r>
                      </m:e>
                      <m:sub>
                        <m:r>
                          <a:rPr lang="en-US" sz="1800" b="0" i="1" kern="1200" smtClean="0">
                            <a:solidFill>
                              <a:schemeClr val="tx1"/>
                            </a:solidFill>
                            <a:latin typeface="Cambria Math" panose="02040503050406030204" pitchFamily="18" charset="0"/>
                            <a:ea typeface="+mn-ea"/>
                            <a:cs typeface="+mn-cs"/>
                          </a:rPr>
                          <m:t>2</m:t>
                        </m:r>
                      </m:sub>
                    </m:sSub>
                    <m:r>
                      <a:rPr lang="en-US" sz="1800" b="0" i="1" kern="1200" smtClean="0">
                        <a:solidFill>
                          <a:schemeClr val="tx1"/>
                        </a:solidFill>
                        <a:latin typeface="Cambria Math" panose="02040503050406030204" pitchFamily="18" charset="0"/>
                        <a:ea typeface="+mn-ea"/>
                        <a:cs typeface="+mn-cs"/>
                      </a:rPr>
                      <m:t>,</m:t>
                    </m:r>
                    <m:r>
                      <a:rPr lang="en-US" sz="1800" b="0" i="1" kern="1200" smtClean="0">
                        <a:solidFill>
                          <a:schemeClr val="tx1"/>
                        </a:solidFill>
                        <a:latin typeface="Cambria Math" panose="02040503050406030204" pitchFamily="18" charset="0"/>
                        <a:ea typeface="+mn-ea"/>
                        <a:cs typeface="+mn-cs"/>
                      </a:rPr>
                      <m:t>𝑦</m:t>
                    </m:r>
                  </m:oMath>
                </a14:m>
                <a:endParaRPr lang="en-US" sz="1800" kern="1200" dirty="0">
                  <a:solidFill>
                    <a:schemeClr val="tx1"/>
                  </a:solidFill>
                  <a:latin typeface="+mn-lt"/>
                  <a:ea typeface="+mn-ea"/>
                  <a:cs typeface="+mn-cs"/>
                </a:endParaRPr>
              </a:p>
              <a:p>
                <a:endParaRPr lang="en-US" dirty="0"/>
              </a:p>
              <a:p>
                <a:r>
                  <a:rPr lang="en-US" sz="1800" kern="1200" dirty="0">
                    <a:solidFill>
                      <a:schemeClr val="tx1"/>
                    </a:solidFill>
                    <a:latin typeface="+mn-lt"/>
                    <a:ea typeface="+mn-ea"/>
                    <a:cs typeface="+mn-cs"/>
                  </a:rPr>
                  <a:t>What is the unconstrained solution? What does it tell us? </a:t>
                </a:r>
              </a:p>
              <a:p>
                <a:endParaRPr lang="en-US" dirty="0"/>
              </a:p>
              <a:p>
                <a:r>
                  <a:rPr lang="en-US" sz="1800" kern="1200" dirty="0">
                    <a:solidFill>
                      <a:schemeClr val="tx1"/>
                    </a:solidFill>
                    <a:latin typeface="+mn-lt"/>
                    <a:ea typeface="+mn-ea"/>
                    <a:cs typeface="+mn-cs"/>
                  </a:rPr>
                  <a:t>What does a constraint look like here? </a:t>
                </a:r>
              </a:p>
              <a:p>
                <a:endParaRPr lang="en-US" dirty="0"/>
              </a:p>
              <a:p>
                <a:r>
                  <a:rPr lang="en-US" sz="1800" kern="1200" dirty="0">
                    <a:solidFill>
                      <a:schemeClr val="tx1"/>
                    </a:solidFill>
                    <a:latin typeface="+mn-lt"/>
                    <a:ea typeface="+mn-ea"/>
                    <a:cs typeface="+mn-cs"/>
                  </a:rPr>
                  <a:t>What is the constrained equilibrium? </a:t>
                </a:r>
              </a:p>
              <a:p>
                <a:endParaRPr lang="en-US" dirty="0"/>
              </a:p>
              <a:p>
                <a:r>
                  <a:rPr lang="en-US" sz="1800" kern="1200" dirty="0">
                    <a:solidFill>
                      <a:schemeClr val="tx1"/>
                    </a:solidFill>
                    <a:latin typeface="+mn-lt"/>
                    <a:ea typeface="+mn-ea"/>
                    <a:cs typeface="+mn-cs"/>
                  </a:rPr>
                  <a:t>What is the equilibrium with a certain set of values? </a:t>
                </a:r>
              </a:p>
            </p:txBody>
          </p:sp>
        </mc:Choice>
        <mc:Fallback xmlns="">
          <p:sp>
            <p:nvSpPr>
              <p:cNvPr id="2" name="TextBox 1">
                <a:extLst>
                  <a:ext uri="{FF2B5EF4-FFF2-40B4-BE49-F238E27FC236}">
                    <a16:creationId xmlns:a16="http://schemas.microsoft.com/office/drawing/2014/main" id="{5D5B9BBF-B7AC-4E6A-2B18-9E04A806C89F}"/>
                  </a:ext>
                </a:extLst>
              </p:cNvPr>
              <p:cNvSpPr txBox="1">
                <a:spLocks noRot="1" noChangeAspect="1" noMove="1" noResize="1" noEditPoints="1" noAdjustHandles="1" noChangeArrowheads="1" noChangeShapeType="1" noTextEdit="1"/>
              </p:cNvSpPr>
              <p:nvPr/>
            </p:nvSpPr>
            <p:spPr>
              <a:xfrm>
                <a:off x="389020" y="1371600"/>
                <a:ext cx="10278979" cy="3330592"/>
              </a:xfrm>
              <a:prstGeom prst="rect">
                <a:avLst/>
              </a:prstGeom>
              <a:blipFill>
                <a:blip r:embed="rId3"/>
                <a:stretch>
                  <a:fillRect l="-534" b="-2015"/>
                </a:stretch>
              </a:blipFill>
            </p:spPr>
            <p:txBody>
              <a:bodyPr/>
              <a:lstStyle/>
              <a:p>
                <a:r>
                  <a:rPr lang="en-US">
                    <a:noFill/>
                  </a:rPr>
                  <a:t> </a:t>
                </a:r>
              </a:p>
            </p:txBody>
          </p:sp>
        </mc:Fallback>
      </mc:AlternateContent>
    </p:spTree>
    <p:extLst>
      <p:ext uri="{BB962C8B-B14F-4D97-AF65-F5344CB8AC3E}">
        <p14:creationId xmlns:p14="http://schemas.microsoft.com/office/powerpoint/2010/main" val="206534698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CB45B6-804A-1FC5-046A-0FF0D0F59C8B}"/>
            </a:ext>
          </a:extLst>
        </p:cNvPr>
        <p:cNvGrpSpPr/>
        <p:nvPr/>
      </p:nvGrpSpPr>
      <p:grpSpPr>
        <a:xfrm>
          <a:off x="0" y="0"/>
          <a:ext cx="0" cy="0"/>
          <a:chOff x="0" y="0"/>
          <a:chExt cx="0" cy="0"/>
        </a:xfrm>
      </p:grpSpPr>
      <p:sp>
        <p:nvSpPr>
          <p:cNvPr id="4" name="Content Placeholder 3">
            <a:extLst>
              <a:ext uri="{FF2B5EF4-FFF2-40B4-BE49-F238E27FC236}">
                <a16:creationId xmlns:a16="http://schemas.microsoft.com/office/drawing/2014/main" id="{C588D89B-03F2-0C6E-65AD-759663546625}"/>
              </a:ext>
            </a:extLst>
          </p:cNvPr>
          <p:cNvSpPr>
            <a:spLocks noGrp="1"/>
          </p:cNvSpPr>
          <p:nvPr>
            <p:ph idx="1"/>
          </p:nvPr>
        </p:nvSpPr>
        <p:spPr>
          <a:xfrm>
            <a:off x="2470404" y="1608139"/>
            <a:ext cx="7359396" cy="4572000"/>
          </a:xfrm>
        </p:spPr>
        <p:txBody>
          <a:bodyPr/>
          <a:lstStyle/>
          <a:p>
            <a:pPr lvl="1"/>
            <a:endParaRPr lang="en-US" dirty="0"/>
          </a:p>
          <a:p>
            <a:pPr lvl="1"/>
            <a:endParaRPr lang="en-US" dirty="0"/>
          </a:p>
        </p:txBody>
      </p:sp>
      <p:pic>
        <p:nvPicPr>
          <p:cNvPr id="5" name="Picture 4">
            <a:extLst>
              <a:ext uri="{FF2B5EF4-FFF2-40B4-BE49-F238E27FC236}">
                <a16:creationId xmlns:a16="http://schemas.microsoft.com/office/drawing/2014/main" id="{77455EBC-A5D8-517A-95BD-FA0737959BB5}"/>
              </a:ext>
            </a:extLst>
          </p:cNvPr>
          <p:cNvPicPr>
            <a:picLocks noChangeAspect="1"/>
          </p:cNvPicPr>
          <p:nvPr/>
        </p:nvPicPr>
        <p:blipFill>
          <a:blip r:embed="rId3"/>
          <a:stretch>
            <a:fillRect/>
          </a:stretch>
        </p:blipFill>
        <p:spPr>
          <a:xfrm>
            <a:off x="228600" y="152400"/>
            <a:ext cx="10978391" cy="6027739"/>
          </a:xfrm>
          <a:prstGeom prst="rect">
            <a:avLst/>
          </a:prstGeom>
        </p:spPr>
      </p:pic>
    </p:spTree>
    <p:extLst>
      <p:ext uri="{BB962C8B-B14F-4D97-AF65-F5344CB8AC3E}">
        <p14:creationId xmlns:p14="http://schemas.microsoft.com/office/powerpoint/2010/main" val="43133386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959A64B-5C9A-4A9B-BA45-ADECED2E51D9}"/>
              </a:ext>
            </a:extLst>
          </p:cNvPr>
          <p:cNvSpPr>
            <a:spLocks noGrp="1"/>
          </p:cNvSpPr>
          <p:nvPr>
            <p:ph type="ctrTitle"/>
          </p:nvPr>
        </p:nvSpPr>
        <p:spPr>
          <a:xfrm>
            <a:off x="1261872" y="758952"/>
            <a:ext cx="10625328" cy="4041648"/>
          </a:xfrm>
        </p:spPr>
        <p:txBody>
          <a:bodyPr/>
          <a:lstStyle/>
          <a:p>
            <a:r>
              <a:rPr lang="en-US" dirty="0"/>
              <a:t>Grossman (1972)</a:t>
            </a:r>
          </a:p>
        </p:txBody>
      </p:sp>
      <p:sp>
        <p:nvSpPr>
          <p:cNvPr id="5" name="Subtitle 4">
            <a:extLst>
              <a:ext uri="{FF2B5EF4-FFF2-40B4-BE49-F238E27FC236}">
                <a16:creationId xmlns:a16="http://schemas.microsoft.com/office/drawing/2014/main" id="{D52D9252-3DD8-4D35-8070-32332FBE25E4}"/>
              </a:ext>
            </a:extLst>
          </p:cNvPr>
          <p:cNvSpPr>
            <a:spLocks noGrp="1"/>
          </p:cNvSpPr>
          <p:nvPr>
            <p:ph type="subTitle" idx="1"/>
          </p:nvPr>
        </p:nvSpPr>
        <p:spPr/>
        <p:txBody>
          <a:bodyPr/>
          <a:lstStyle/>
          <a:p>
            <a:r>
              <a:rPr lang="en-US" dirty="0"/>
              <a:t>In </a:t>
            </a:r>
            <a:r>
              <a:rPr lang="en-US" i="1" dirty="0"/>
              <a:t>Determinants of Health </a:t>
            </a:r>
            <a:r>
              <a:rPr lang="en-US" dirty="0"/>
              <a:t>(pp. 6-41). Columbia University Press.</a:t>
            </a:r>
          </a:p>
        </p:txBody>
      </p:sp>
    </p:spTree>
    <p:extLst>
      <p:ext uri="{BB962C8B-B14F-4D97-AF65-F5344CB8AC3E}">
        <p14:creationId xmlns:p14="http://schemas.microsoft.com/office/powerpoint/2010/main" val="197006566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2470404" y="1608139"/>
            <a:ext cx="7359396" cy="4572000"/>
          </a:xfrm>
        </p:spPr>
        <p:txBody>
          <a:bodyPr/>
          <a:lstStyle/>
          <a:p>
            <a:pPr lvl="1"/>
            <a:endParaRPr lang="en-US" dirty="0"/>
          </a:p>
          <a:p>
            <a:pPr lvl="1"/>
            <a:endParaRPr lang="en-US" dirty="0"/>
          </a:p>
        </p:txBody>
      </p:sp>
      <p:sp>
        <p:nvSpPr>
          <p:cNvPr id="6" name="Title 1">
            <a:extLst>
              <a:ext uri="{FF2B5EF4-FFF2-40B4-BE49-F238E27FC236}">
                <a16:creationId xmlns:a16="http://schemas.microsoft.com/office/drawing/2014/main" id="{2447C70A-E8CD-4D7B-8C00-FF6EC3DCB236}"/>
              </a:ext>
            </a:extLst>
          </p:cNvPr>
          <p:cNvSpPr txBox="1">
            <a:spLocks/>
          </p:cNvSpPr>
          <p:nvPr/>
        </p:nvSpPr>
        <p:spPr>
          <a:xfrm>
            <a:off x="381000" y="365760"/>
            <a:ext cx="10573512" cy="777240"/>
          </a:xfrm>
          <a:prstGeom prst="rect">
            <a:avLst/>
          </a:prstGeom>
        </p:spPr>
        <p:txBody>
          <a:bodyPr vert="horz" lIns="91440" tIns="45720" rIns="91440" bIns="45720" rtlCol="0" anchor="b">
            <a:normAutofit fontScale="92500"/>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Does health happen to you, or do you choose it?</a:t>
            </a:r>
          </a:p>
        </p:txBody>
      </p:sp>
      <p:sp>
        <p:nvSpPr>
          <p:cNvPr id="2" name="TextBox 1">
            <a:extLst>
              <a:ext uri="{FF2B5EF4-FFF2-40B4-BE49-F238E27FC236}">
                <a16:creationId xmlns:a16="http://schemas.microsoft.com/office/drawing/2014/main" id="{1F802931-4861-11EE-FE5D-795B2AF8AED3}"/>
              </a:ext>
            </a:extLst>
          </p:cNvPr>
          <p:cNvSpPr txBox="1"/>
          <p:nvPr/>
        </p:nvSpPr>
        <p:spPr>
          <a:xfrm>
            <a:off x="533400" y="1066800"/>
            <a:ext cx="10573512" cy="1938992"/>
          </a:xfrm>
          <a:prstGeom prst="rect">
            <a:avLst/>
          </a:prstGeom>
          <a:noFill/>
        </p:spPr>
        <p:txBody>
          <a:bodyPr wrap="square" rtlCol="0">
            <a:spAutoFit/>
          </a:bodyPr>
          <a:lstStyle/>
          <a:p>
            <a:pPr marL="285750" indent="-285750">
              <a:buFont typeface="Arial" panose="020B0604020202020204" pitchFamily="34" charset="0"/>
              <a:buChar char="•"/>
            </a:pPr>
            <a:r>
              <a:rPr lang="en-CA" sz="2400" dirty="0">
                <a:latin typeface="Times New Roman" panose="02020603050405020304" pitchFamily="18" charset="0"/>
                <a:cs typeface="Times New Roman" panose="02020603050405020304" pitchFamily="18" charset="0"/>
              </a:rPr>
              <a:t>What are the dynamic results of “health” decisions? </a:t>
            </a:r>
          </a:p>
          <a:p>
            <a:pPr marL="742950" lvl="1" indent="-285750">
              <a:buFont typeface="Arial" panose="020B0604020202020204" pitchFamily="34" charset="0"/>
              <a:buChar char="•"/>
            </a:pPr>
            <a:r>
              <a:rPr lang="en-CA" sz="2400" dirty="0">
                <a:latin typeface="Times New Roman" panose="02020603050405020304" pitchFamily="18" charset="0"/>
                <a:cs typeface="Times New Roman" panose="02020603050405020304" pitchFamily="18" charset="0"/>
              </a:rPr>
              <a:t>Diet, exercise</a:t>
            </a:r>
          </a:p>
          <a:p>
            <a:pPr marL="742950" lvl="1" indent="-285750">
              <a:buFont typeface="Arial" panose="020B0604020202020204" pitchFamily="34" charset="0"/>
              <a:buChar char="•"/>
            </a:pPr>
            <a:r>
              <a:rPr lang="en-CA" sz="2400" dirty="0">
                <a:latin typeface="Times New Roman" panose="02020603050405020304" pitchFamily="18" charset="0"/>
                <a:cs typeface="Times New Roman" panose="02020603050405020304" pitchFamily="18" charset="0"/>
              </a:rPr>
              <a:t>Preventive screenings</a:t>
            </a:r>
          </a:p>
          <a:p>
            <a:pPr marL="742950" lvl="1" indent="-285750">
              <a:buFont typeface="Arial" panose="020B0604020202020204" pitchFamily="34" charset="0"/>
              <a:buChar char="•"/>
            </a:pPr>
            <a:r>
              <a:rPr lang="en-CA" sz="2400" dirty="0">
                <a:latin typeface="Times New Roman" panose="02020603050405020304" pitchFamily="18" charset="0"/>
                <a:cs typeface="Times New Roman" panose="02020603050405020304" pitchFamily="18" charset="0"/>
              </a:rPr>
              <a:t>Etc. </a:t>
            </a:r>
          </a:p>
          <a:p>
            <a:pPr marL="285750" indent="-285750">
              <a:buFont typeface="Arial" panose="020B0604020202020204" pitchFamily="34" charset="0"/>
              <a:buChar char="•"/>
            </a:pPr>
            <a:r>
              <a:rPr lang="en-CA" sz="2400" dirty="0">
                <a:latin typeface="Times New Roman" panose="02020603050405020304" pitchFamily="18" charset="0"/>
                <a:cs typeface="Times New Roman" panose="02020603050405020304" pitchFamily="18" charset="0"/>
              </a:rPr>
              <a:t>The Grossman model thinks of health behaviors as </a:t>
            </a:r>
            <a:r>
              <a:rPr lang="en-CA" sz="2400" b="1" dirty="0">
                <a:solidFill>
                  <a:schemeClr val="accent3">
                    <a:lumMod val="75000"/>
                  </a:schemeClr>
                </a:solidFill>
                <a:latin typeface="Times New Roman" panose="02020603050405020304" pitchFamily="18" charset="0"/>
                <a:cs typeface="Times New Roman" panose="02020603050405020304" pitchFamily="18" charset="0"/>
              </a:rPr>
              <a:t>investments</a:t>
            </a:r>
            <a:r>
              <a:rPr lang="en-CA" sz="2400" b="1" dirty="0">
                <a:latin typeface="Times New Roman" panose="02020603050405020304" pitchFamily="18" charset="0"/>
                <a:cs typeface="Times New Roman" panose="02020603050405020304" pitchFamily="18" charset="0"/>
              </a:rPr>
              <a:t> </a:t>
            </a:r>
            <a:r>
              <a:rPr lang="en-CA" sz="2400" dirty="0">
                <a:latin typeface="Times New Roman" panose="02020603050405020304" pitchFamily="18" charset="0"/>
                <a:cs typeface="Times New Roman" panose="02020603050405020304" pitchFamily="18" charset="0"/>
              </a:rPr>
              <a:t>into health</a:t>
            </a:r>
          </a:p>
        </p:txBody>
      </p:sp>
    </p:spTree>
    <p:extLst>
      <p:ext uri="{BB962C8B-B14F-4D97-AF65-F5344CB8AC3E}">
        <p14:creationId xmlns:p14="http://schemas.microsoft.com/office/powerpoint/2010/main" val="5724346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2470404" y="1608139"/>
            <a:ext cx="7359396" cy="4572000"/>
          </a:xfrm>
        </p:spPr>
        <p:txBody>
          <a:bodyPr/>
          <a:lstStyle/>
          <a:p>
            <a:pPr lvl="1"/>
            <a:endParaRPr lang="en-US" dirty="0"/>
          </a:p>
          <a:p>
            <a:pPr lvl="1"/>
            <a:endParaRPr lang="en-US" dirty="0"/>
          </a:p>
        </p:txBody>
      </p:sp>
      <p:sp>
        <p:nvSpPr>
          <p:cNvPr id="6" name="Title 1">
            <a:extLst>
              <a:ext uri="{FF2B5EF4-FFF2-40B4-BE49-F238E27FC236}">
                <a16:creationId xmlns:a16="http://schemas.microsoft.com/office/drawing/2014/main" id="{2447C70A-E8CD-4D7B-8C00-FF6EC3DCB236}"/>
              </a:ext>
            </a:extLst>
          </p:cNvPr>
          <p:cNvSpPr txBox="1">
            <a:spLocks/>
          </p:cNvSpPr>
          <p:nvPr/>
        </p:nvSpPr>
        <p:spPr>
          <a:xfrm>
            <a:off x="381000" y="365760"/>
            <a:ext cx="10573512" cy="777240"/>
          </a:xfrm>
          <a:prstGeom prst="rect">
            <a:avLst/>
          </a:prstGeom>
        </p:spPr>
        <p:txBody>
          <a:bodyPr vert="horz" lIns="91440" tIns="45720" rIns="91440" bIns="45720" rtlCol="0" anchor="b">
            <a:normAutofit fontScale="92500"/>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Does health happen to you, or do you choose it?</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1F802931-4861-11EE-FE5D-795B2AF8AED3}"/>
                  </a:ext>
                </a:extLst>
              </p:cNvPr>
              <p:cNvSpPr txBox="1"/>
              <p:nvPr/>
            </p:nvSpPr>
            <p:spPr>
              <a:xfrm>
                <a:off x="533400" y="1066800"/>
                <a:ext cx="10573512" cy="3416320"/>
              </a:xfrm>
              <a:prstGeom prst="rect">
                <a:avLst/>
              </a:prstGeom>
              <a:noFill/>
            </p:spPr>
            <p:txBody>
              <a:bodyPr wrap="square" rtlCol="0">
                <a:spAutoFit/>
              </a:bodyPr>
              <a:lstStyle/>
              <a:p>
                <a:pPr marL="285750" indent="-285750">
                  <a:buFont typeface="Arial" panose="020B0604020202020204" pitchFamily="34" charset="0"/>
                  <a:buChar char="•"/>
                </a:pPr>
                <a:r>
                  <a:rPr lang="en-CA" sz="2400" dirty="0">
                    <a:latin typeface="Times New Roman" panose="02020603050405020304" pitchFamily="18" charset="0"/>
                    <a:cs typeface="Times New Roman" panose="02020603050405020304" pitchFamily="18" charset="0"/>
                  </a:rPr>
                  <a:t>What are the dynamic results of “health” decisions? </a:t>
                </a:r>
              </a:p>
              <a:p>
                <a:pPr marL="742950" lvl="1" indent="-285750">
                  <a:buFont typeface="Arial" panose="020B0604020202020204" pitchFamily="34" charset="0"/>
                  <a:buChar char="•"/>
                </a:pPr>
                <a:r>
                  <a:rPr lang="en-CA" sz="2400" dirty="0">
                    <a:latin typeface="Times New Roman" panose="02020603050405020304" pitchFamily="18" charset="0"/>
                    <a:cs typeface="Times New Roman" panose="02020603050405020304" pitchFamily="18" charset="0"/>
                  </a:rPr>
                  <a:t>Diet, exercise</a:t>
                </a:r>
              </a:p>
              <a:p>
                <a:pPr marL="742950" lvl="1" indent="-285750">
                  <a:buFont typeface="Arial" panose="020B0604020202020204" pitchFamily="34" charset="0"/>
                  <a:buChar char="•"/>
                </a:pPr>
                <a:r>
                  <a:rPr lang="en-CA" sz="2400" dirty="0">
                    <a:latin typeface="Times New Roman" panose="02020603050405020304" pitchFamily="18" charset="0"/>
                    <a:cs typeface="Times New Roman" panose="02020603050405020304" pitchFamily="18" charset="0"/>
                  </a:rPr>
                  <a:t>Preventive screenings</a:t>
                </a:r>
              </a:p>
              <a:p>
                <a:pPr marL="742950" lvl="1" indent="-285750">
                  <a:buFont typeface="Arial" panose="020B0604020202020204" pitchFamily="34" charset="0"/>
                  <a:buChar char="•"/>
                </a:pPr>
                <a:r>
                  <a:rPr lang="en-CA" sz="2400" dirty="0">
                    <a:latin typeface="Times New Roman" panose="02020603050405020304" pitchFamily="18" charset="0"/>
                    <a:cs typeface="Times New Roman" panose="02020603050405020304" pitchFamily="18" charset="0"/>
                  </a:rPr>
                  <a:t>Etc. </a:t>
                </a:r>
              </a:p>
              <a:p>
                <a:pPr marL="285750" indent="-285750">
                  <a:buFont typeface="Arial" panose="020B0604020202020204" pitchFamily="34" charset="0"/>
                  <a:buChar char="•"/>
                </a:pPr>
                <a:r>
                  <a:rPr lang="en-CA" sz="2400" dirty="0">
                    <a:latin typeface="Times New Roman" panose="02020603050405020304" pitchFamily="18" charset="0"/>
                    <a:cs typeface="Times New Roman" panose="02020603050405020304" pitchFamily="18" charset="0"/>
                  </a:rPr>
                  <a:t>The Grossman model thinks of health behaviors as </a:t>
                </a:r>
                <a:r>
                  <a:rPr lang="en-CA" sz="2400" b="1" dirty="0">
                    <a:solidFill>
                      <a:schemeClr val="accent3">
                        <a:lumMod val="75000"/>
                      </a:schemeClr>
                    </a:solidFill>
                    <a:latin typeface="Times New Roman" panose="02020603050405020304" pitchFamily="18" charset="0"/>
                    <a:cs typeface="Times New Roman" panose="02020603050405020304" pitchFamily="18" charset="0"/>
                  </a:rPr>
                  <a:t>investments</a:t>
                </a:r>
                <a:r>
                  <a:rPr lang="en-CA" sz="2400" b="1" dirty="0">
                    <a:latin typeface="Times New Roman" panose="02020603050405020304" pitchFamily="18" charset="0"/>
                    <a:cs typeface="Times New Roman" panose="02020603050405020304" pitchFamily="18" charset="0"/>
                  </a:rPr>
                  <a:t> </a:t>
                </a:r>
                <a:r>
                  <a:rPr lang="en-CA" sz="2400" dirty="0">
                    <a:latin typeface="Times New Roman" panose="02020603050405020304" pitchFamily="18" charset="0"/>
                    <a:cs typeface="Times New Roman" panose="02020603050405020304" pitchFamily="18" charset="0"/>
                  </a:rPr>
                  <a:t>into health</a:t>
                </a:r>
              </a:p>
              <a:p>
                <a:pPr marL="285750" indent="-285750">
                  <a:buFont typeface="Arial" panose="020B0604020202020204" pitchFamily="34" charset="0"/>
                  <a:buChar char="•"/>
                </a:pPr>
                <a:endParaRPr lang="en-CA" sz="2400" dirty="0">
                  <a:latin typeface="Times New Roman" panose="020206030504050203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𝑢</m:t>
                          </m:r>
                        </m:e>
                        <m:sub>
                          <m:r>
                            <a:rPr lang="en-CA" sz="2400" b="0" i="1" smtClean="0">
                              <a:latin typeface="Cambria Math" panose="02040503050406030204" pitchFamily="18" charset="0"/>
                              <a:cs typeface="Times New Roman" panose="02020603050405020304" pitchFamily="18" charset="0"/>
                            </a:rPr>
                            <m:t>𝑖𝑡</m:t>
                          </m:r>
                        </m:sub>
                      </m:sSub>
                      <m:r>
                        <a:rPr lang="en-CA" sz="2400" b="0" i="1" smtClean="0">
                          <a:latin typeface="Cambria Math" panose="02040503050406030204" pitchFamily="18" charset="0"/>
                          <a:cs typeface="Times New Roman" panose="02020603050405020304" pitchFamily="18" charset="0"/>
                        </a:rPr>
                        <m:t>=</m:t>
                      </m:r>
                      <m:r>
                        <a:rPr lang="en-CA" sz="2400" b="0" i="1" smtClean="0">
                          <a:latin typeface="Cambria Math" panose="02040503050406030204" pitchFamily="18" charset="0"/>
                          <a:cs typeface="Times New Roman" panose="02020603050405020304" pitchFamily="18" charset="0"/>
                        </a:rPr>
                        <m:t>𝑢</m:t>
                      </m:r>
                      <m:d>
                        <m:dPr>
                          <m:ctrlPr>
                            <a:rPr lang="en-CA" sz="2400" b="0" i="1" smtClean="0">
                              <a:latin typeface="Cambria Math" panose="02040503050406030204" pitchFamily="18" charset="0"/>
                              <a:cs typeface="Times New Roman" panose="02020603050405020304" pitchFamily="18" charset="0"/>
                            </a:rPr>
                          </m:ctrlPr>
                        </m:dPr>
                        <m:e>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𝐻</m:t>
                              </m:r>
                            </m:e>
                            <m:sub>
                              <m:r>
                                <a:rPr lang="en-CA" sz="2400" b="0" i="1" smtClean="0">
                                  <a:latin typeface="Cambria Math" panose="02040503050406030204" pitchFamily="18" charset="0"/>
                                  <a:cs typeface="Times New Roman" panose="02020603050405020304" pitchFamily="18" charset="0"/>
                                </a:rPr>
                                <m:t>𝑖𝑡</m:t>
                              </m:r>
                            </m:sub>
                          </m:sSub>
                          <m:r>
                            <a:rPr lang="en-CA" sz="2400" b="0" i="1" smtClean="0">
                              <a:latin typeface="Cambria Math" panose="02040503050406030204" pitchFamily="18" charset="0"/>
                              <a:cs typeface="Times New Roman" panose="02020603050405020304" pitchFamily="18" charset="0"/>
                            </a:rPr>
                            <m:t>,</m:t>
                          </m:r>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𝑍</m:t>
                              </m:r>
                            </m:e>
                            <m:sub>
                              <m:r>
                                <a:rPr lang="en-CA" sz="2400" b="0" i="1" smtClean="0">
                                  <a:latin typeface="Cambria Math" panose="02040503050406030204" pitchFamily="18" charset="0"/>
                                  <a:cs typeface="Times New Roman" panose="02020603050405020304" pitchFamily="18" charset="0"/>
                                </a:rPr>
                                <m:t>𝑖𝑡</m:t>
                              </m:r>
                            </m:sub>
                          </m:sSub>
                        </m:e>
                      </m:d>
                    </m:oMath>
                  </m:oMathPara>
                </a14:m>
                <a:endParaRPr lang="en-CA" sz="24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CA" sz="24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CA" sz="2400" b="1" dirty="0">
                    <a:latin typeface="Times New Roman" panose="02020603050405020304" pitchFamily="18" charset="0"/>
                    <a:cs typeface="Times New Roman" panose="02020603050405020304" pitchFamily="18" charset="0"/>
                  </a:rPr>
                  <a:t>Main questions: </a:t>
                </a:r>
                <a:r>
                  <a:rPr lang="en-CA" sz="2400" dirty="0">
                    <a:latin typeface="Times New Roman" panose="02020603050405020304" pitchFamily="18" charset="0"/>
                    <a:cs typeface="Times New Roman" panose="02020603050405020304" pitchFamily="18" charset="0"/>
                  </a:rPr>
                  <a:t>What is the optimal level of </a:t>
                </a:r>
                <a14:m>
                  <m:oMath xmlns:m="http://schemas.openxmlformats.org/officeDocument/2006/math">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𝐻</m:t>
                        </m:r>
                      </m:e>
                      <m:sub>
                        <m:r>
                          <a:rPr lang="en-CA" sz="2400" b="0" i="1" smtClean="0">
                            <a:latin typeface="Cambria Math" panose="02040503050406030204" pitchFamily="18" charset="0"/>
                            <a:cs typeface="Times New Roman" panose="02020603050405020304" pitchFamily="18" charset="0"/>
                          </a:rPr>
                          <m:t>𝑖𝑡</m:t>
                        </m:r>
                      </m:sub>
                    </m:sSub>
                    <m:r>
                      <a:rPr lang="en-CA" sz="2400" b="0" i="1" smtClean="0">
                        <a:latin typeface="Cambria Math" panose="02040503050406030204" pitchFamily="18" charset="0"/>
                        <a:cs typeface="Times New Roman" panose="02020603050405020304" pitchFamily="18" charset="0"/>
                      </a:rPr>
                      <m:t>?</m:t>
                    </m:r>
                  </m:oMath>
                </a14:m>
                <a:r>
                  <a:rPr lang="en-CA" sz="2400" dirty="0">
                    <a:latin typeface="Times New Roman" panose="02020603050405020304" pitchFamily="18" charset="0"/>
                    <a:cs typeface="Times New Roman" panose="02020603050405020304" pitchFamily="18" charset="0"/>
                  </a:rPr>
                  <a:t> How can it be produced? </a:t>
                </a:r>
              </a:p>
            </p:txBody>
          </p:sp>
        </mc:Choice>
        <mc:Fallback xmlns="">
          <p:sp>
            <p:nvSpPr>
              <p:cNvPr id="2" name="TextBox 1">
                <a:extLst>
                  <a:ext uri="{FF2B5EF4-FFF2-40B4-BE49-F238E27FC236}">
                    <a16:creationId xmlns:a16="http://schemas.microsoft.com/office/drawing/2014/main" id="{1F802931-4861-11EE-FE5D-795B2AF8AED3}"/>
                  </a:ext>
                </a:extLst>
              </p:cNvPr>
              <p:cNvSpPr txBox="1">
                <a:spLocks noRot="1" noChangeAspect="1" noMove="1" noResize="1" noEditPoints="1" noAdjustHandles="1" noChangeArrowheads="1" noChangeShapeType="1" noTextEdit="1"/>
              </p:cNvSpPr>
              <p:nvPr/>
            </p:nvSpPr>
            <p:spPr>
              <a:xfrm>
                <a:off x="533400" y="1066800"/>
                <a:ext cx="10573512" cy="3416320"/>
              </a:xfrm>
              <a:prstGeom prst="rect">
                <a:avLst/>
              </a:prstGeom>
              <a:blipFill>
                <a:blip r:embed="rId3"/>
                <a:stretch>
                  <a:fillRect l="-807" t="-1429" b="-3214"/>
                </a:stretch>
              </a:blipFill>
            </p:spPr>
            <p:txBody>
              <a:bodyPr/>
              <a:lstStyle/>
              <a:p>
                <a:r>
                  <a:rPr lang="en-CA">
                    <a:noFill/>
                  </a:rPr>
                  <a:t> </a:t>
                </a:r>
              </a:p>
            </p:txBody>
          </p:sp>
        </mc:Fallback>
      </mc:AlternateContent>
    </p:spTree>
    <p:extLst>
      <p:ext uri="{BB962C8B-B14F-4D97-AF65-F5344CB8AC3E}">
        <p14:creationId xmlns:p14="http://schemas.microsoft.com/office/powerpoint/2010/main" val="370454333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2470404" y="1608139"/>
            <a:ext cx="7359396" cy="4572000"/>
          </a:xfrm>
        </p:spPr>
        <p:txBody>
          <a:bodyPr/>
          <a:lstStyle/>
          <a:p>
            <a:pPr lvl="1"/>
            <a:endParaRPr lang="en-US" dirty="0"/>
          </a:p>
          <a:p>
            <a:pPr lvl="1"/>
            <a:endParaRPr lang="en-US" dirty="0"/>
          </a:p>
        </p:txBody>
      </p:sp>
      <p:sp>
        <p:nvSpPr>
          <p:cNvPr id="6" name="Title 1">
            <a:extLst>
              <a:ext uri="{FF2B5EF4-FFF2-40B4-BE49-F238E27FC236}">
                <a16:creationId xmlns:a16="http://schemas.microsoft.com/office/drawing/2014/main" id="{2447C70A-E8CD-4D7B-8C00-FF6EC3DCB236}"/>
              </a:ext>
            </a:extLst>
          </p:cNvPr>
          <p:cNvSpPr txBox="1">
            <a:spLocks/>
          </p:cNvSpPr>
          <p:nvPr/>
        </p:nvSpPr>
        <p:spPr>
          <a:xfrm>
            <a:off x="381000" y="365760"/>
            <a:ext cx="10573512" cy="777240"/>
          </a:xfrm>
          <a:prstGeom prst="rect">
            <a:avLst/>
          </a:prstGeom>
        </p:spPr>
        <p:txBody>
          <a:bodyPr vert="horz" lIns="91440" tIns="45720" rIns="91440" bIns="45720" rtlCol="0" anchor="b">
            <a:normAutofit fontScale="92500"/>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Does health happen to you, or do you choose it?</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1F802931-4861-11EE-FE5D-795B2AF8AED3}"/>
                  </a:ext>
                </a:extLst>
              </p:cNvPr>
              <p:cNvSpPr txBox="1"/>
              <p:nvPr/>
            </p:nvSpPr>
            <p:spPr>
              <a:xfrm>
                <a:off x="533400" y="1066800"/>
                <a:ext cx="10573512" cy="4154984"/>
              </a:xfrm>
              <a:prstGeom prst="rect">
                <a:avLst/>
              </a:prstGeom>
              <a:noFill/>
            </p:spPr>
            <p:txBody>
              <a:bodyPr wrap="square" rtlCol="0">
                <a:spAutoFit/>
              </a:bodyPr>
              <a:lstStyle/>
              <a:p>
                <a:pPr marL="285750" indent="-285750">
                  <a:buFont typeface="Arial" panose="020B0604020202020204" pitchFamily="34" charset="0"/>
                  <a:buChar char="•"/>
                </a:pPr>
                <a:r>
                  <a:rPr lang="en-CA" sz="2400" dirty="0">
                    <a:latin typeface="Times New Roman" panose="02020603050405020304" pitchFamily="18" charset="0"/>
                    <a:cs typeface="Times New Roman" panose="02020603050405020304" pitchFamily="18" charset="0"/>
                  </a:rPr>
                  <a:t>What are the dynamic results of “health” decisions? </a:t>
                </a:r>
              </a:p>
              <a:p>
                <a:pPr marL="742950" lvl="1" indent="-285750">
                  <a:buFont typeface="Arial" panose="020B0604020202020204" pitchFamily="34" charset="0"/>
                  <a:buChar char="•"/>
                </a:pPr>
                <a:r>
                  <a:rPr lang="en-CA" sz="2400" dirty="0">
                    <a:latin typeface="Times New Roman" panose="02020603050405020304" pitchFamily="18" charset="0"/>
                    <a:cs typeface="Times New Roman" panose="02020603050405020304" pitchFamily="18" charset="0"/>
                  </a:rPr>
                  <a:t>Diet, exercise</a:t>
                </a:r>
              </a:p>
              <a:p>
                <a:pPr marL="742950" lvl="1" indent="-285750">
                  <a:buFont typeface="Arial" panose="020B0604020202020204" pitchFamily="34" charset="0"/>
                  <a:buChar char="•"/>
                </a:pPr>
                <a:r>
                  <a:rPr lang="en-CA" sz="2400" dirty="0">
                    <a:latin typeface="Times New Roman" panose="02020603050405020304" pitchFamily="18" charset="0"/>
                    <a:cs typeface="Times New Roman" panose="02020603050405020304" pitchFamily="18" charset="0"/>
                  </a:rPr>
                  <a:t>Preventive screenings</a:t>
                </a:r>
              </a:p>
              <a:p>
                <a:pPr marL="742950" lvl="1" indent="-285750">
                  <a:buFont typeface="Arial" panose="020B0604020202020204" pitchFamily="34" charset="0"/>
                  <a:buChar char="•"/>
                </a:pPr>
                <a:r>
                  <a:rPr lang="en-CA" sz="2400" dirty="0">
                    <a:latin typeface="Times New Roman" panose="02020603050405020304" pitchFamily="18" charset="0"/>
                    <a:cs typeface="Times New Roman" panose="02020603050405020304" pitchFamily="18" charset="0"/>
                  </a:rPr>
                  <a:t>Etc. </a:t>
                </a:r>
              </a:p>
              <a:p>
                <a:pPr marL="285750" indent="-285750">
                  <a:buFont typeface="Arial" panose="020B0604020202020204" pitchFamily="34" charset="0"/>
                  <a:buChar char="•"/>
                </a:pPr>
                <a:r>
                  <a:rPr lang="en-CA" sz="2400" dirty="0">
                    <a:latin typeface="Times New Roman" panose="02020603050405020304" pitchFamily="18" charset="0"/>
                    <a:cs typeface="Times New Roman" panose="02020603050405020304" pitchFamily="18" charset="0"/>
                  </a:rPr>
                  <a:t>The Grossman model thinks of health behaviors as </a:t>
                </a:r>
                <a:r>
                  <a:rPr lang="en-CA" sz="2400" b="1" dirty="0">
                    <a:solidFill>
                      <a:schemeClr val="accent3">
                        <a:lumMod val="75000"/>
                      </a:schemeClr>
                    </a:solidFill>
                    <a:latin typeface="Times New Roman" panose="02020603050405020304" pitchFamily="18" charset="0"/>
                    <a:cs typeface="Times New Roman" panose="02020603050405020304" pitchFamily="18" charset="0"/>
                  </a:rPr>
                  <a:t>investments</a:t>
                </a:r>
                <a:r>
                  <a:rPr lang="en-CA" sz="2400" b="1" dirty="0">
                    <a:latin typeface="Times New Roman" panose="02020603050405020304" pitchFamily="18" charset="0"/>
                    <a:cs typeface="Times New Roman" panose="02020603050405020304" pitchFamily="18" charset="0"/>
                  </a:rPr>
                  <a:t> </a:t>
                </a:r>
                <a:r>
                  <a:rPr lang="en-CA" sz="2400" dirty="0">
                    <a:latin typeface="Times New Roman" panose="02020603050405020304" pitchFamily="18" charset="0"/>
                    <a:cs typeface="Times New Roman" panose="02020603050405020304" pitchFamily="18" charset="0"/>
                  </a:rPr>
                  <a:t>into health</a:t>
                </a:r>
              </a:p>
              <a:p>
                <a:pPr marL="285750" indent="-285750">
                  <a:buFont typeface="Arial" panose="020B0604020202020204" pitchFamily="34" charset="0"/>
                  <a:buChar char="•"/>
                </a:pPr>
                <a:endParaRPr lang="en-CA" sz="2400" dirty="0">
                  <a:latin typeface="Times New Roman" panose="020206030504050203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𝑢</m:t>
                          </m:r>
                        </m:e>
                        <m:sub>
                          <m:r>
                            <a:rPr lang="en-CA" sz="2400" b="0" i="1" smtClean="0">
                              <a:latin typeface="Cambria Math" panose="02040503050406030204" pitchFamily="18" charset="0"/>
                              <a:cs typeface="Times New Roman" panose="02020603050405020304" pitchFamily="18" charset="0"/>
                            </a:rPr>
                            <m:t>𝑖𝑡</m:t>
                          </m:r>
                        </m:sub>
                      </m:sSub>
                      <m:r>
                        <a:rPr lang="en-CA" sz="2400" b="0" i="1" smtClean="0">
                          <a:latin typeface="Cambria Math" panose="02040503050406030204" pitchFamily="18" charset="0"/>
                          <a:cs typeface="Times New Roman" panose="02020603050405020304" pitchFamily="18" charset="0"/>
                        </a:rPr>
                        <m:t>=</m:t>
                      </m:r>
                      <m:r>
                        <a:rPr lang="en-CA" sz="2400" b="0" i="1" smtClean="0">
                          <a:latin typeface="Cambria Math" panose="02040503050406030204" pitchFamily="18" charset="0"/>
                          <a:cs typeface="Times New Roman" panose="02020603050405020304" pitchFamily="18" charset="0"/>
                        </a:rPr>
                        <m:t>𝑢</m:t>
                      </m:r>
                      <m:d>
                        <m:dPr>
                          <m:ctrlPr>
                            <a:rPr lang="en-CA" sz="2400" b="0" i="1" smtClean="0">
                              <a:latin typeface="Cambria Math" panose="02040503050406030204" pitchFamily="18" charset="0"/>
                              <a:cs typeface="Times New Roman" panose="02020603050405020304" pitchFamily="18" charset="0"/>
                            </a:rPr>
                          </m:ctrlPr>
                        </m:dPr>
                        <m:e>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𝐻</m:t>
                              </m:r>
                            </m:e>
                            <m:sub>
                              <m:r>
                                <a:rPr lang="en-CA" sz="2400" b="0" i="1" smtClean="0">
                                  <a:latin typeface="Cambria Math" panose="02040503050406030204" pitchFamily="18" charset="0"/>
                                  <a:cs typeface="Times New Roman" panose="02020603050405020304" pitchFamily="18" charset="0"/>
                                </a:rPr>
                                <m:t>𝑖𝑡</m:t>
                              </m:r>
                            </m:sub>
                          </m:sSub>
                          <m:r>
                            <a:rPr lang="en-CA" sz="2400" b="0" i="1" smtClean="0">
                              <a:latin typeface="Cambria Math" panose="02040503050406030204" pitchFamily="18" charset="0"/>
                              <a:cs typeface="Times New Roman" panose="02020603050405020304" pitchFamily="18" charset="0"/>
                            </a:rPr>
                            <m:t>,</m:t>
                          </m:r>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𝑍</m:t>
                              </m:r>
                            </m:e>
                            <m:sub>
                              <m:r>
                                <a:rPr lang="en-CA" sz="2400" b="0" i="1" smtClean="0">
                                  <a:latin typeface="Cambria Math" panose="02040503050406030204" pitchFamily="18" charset="0"/>
                                  <a:cs typeface="Times New Roman" panose="02020603050405020304" pitchFamily="18" charset="0"/>
                                </a:rPr>
                                <m:t>𝑖𝑡</m:t>
                              </m:r>
                            </m:sub>
                          </m:sSub>
                        </m:e>
                      </m:d>
                    </m:oMath>
                  </m:oMathPara>
                </a14:m>
                <a:endParaRPr lang="en-CA" sz="24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CA" sz="24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CA" sz="2400" b="1" dirty="0">
                    <a:latin typeface="Times New Roman" panose="02020603050405020304" pitchFamily="18" charset="0"/>
                    <a:cs typeface="Times New Roman" panose="02020603050405020304" pitchFamily="18" charset="0"/>
                  </a:rPr>
                  <a:t>Main questions: </a:t>
                </a:r>
                <a:r>
                  <a:rPr lang="en-CA" sz="2400" dirty="0">
                    <a:latin typeface="Times New Roman" panose="02020603050405020304" pitchFamily="18" charset="0"/>
                    <a:cs typeface="Times New Roman" panose="02020603050405020304" pitchFamily="18" charset="0"/>
                  </a:rPr>
                  <a:t>What is the optimal level of </a:t>
                </a:r>
                <a14:m>
                  <m:oMath xmlns:m="http://schemas.openxmlformats.org/officeDocument/2006/math">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𝐻</m:t>
                        </m:r>
                      </m:e>
                      <m:sub>
                        <m:r>
                          <a:rPr lang="en-CA" sz="2400" b="0" i="1" smtClean="0">
                            <a:latin typeface="Cambria Math" panose="02040503050406030204" pitchFamily="18" charset="0"/>
                            <a:cs typeface="Times New Roman" panose="02020603050405020304" pitchFamily="18" charset="0"/>
                          </a:rPr>
                          <m:t>𝑖𝑡</m:t>
                        </m:r>
                      </m:sub>
                    </m:sSub>
                    <m:r>
                      <a:rPr lang="en-CA" sz="2400" b="0" i="1" smtClean="0">
                        <a:latin typeface="Cambria Math" panose="02040503050406030204" pitchFamily="18" charset="0"/>
                        <a:cs typeface="Times New Roman" panose="02020603050405020304" pitchFamily="18" charset="0"/>
                      </a:rPr>
                      <m:t>?</m:t>
                    </m:r>
                  </m:oMath>
                </a14:m>
                <a:r>
                  <a:rPr lang="en-CA" sz="2400" dirty="0">
                    <a:latin typeface="Times New Roman" panose="02020603050405020304" pitchFamily="18" charset="0"/>
                    <a:cs typeface="Times New Roman" panose="02020603050405020304" pitchFamily="18" charset="0"/>
                  </a:rPr>
                  <a:t> How can it be produced? </a:t>
                </a:r>
              </a:p>
              <a:p>
                <a:pPr marL="342900" indent="-342900">
                  <a:buFont typeface="Arial" panose="020B0604020202020204" pitchFamily="34" charset="0"/>
                  <a:buChar char="•"/>
                </a:pPr>
                <a:endParaRPr lang="en-CA" sz="24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CA" sz="2400" dirty="0">
                    <a:latin typeface="Times New Roman" panose="02020603050405020304" pitchFamily="18" charset="0"/>
                    <a:cs typeface="Times New Roman" panose="02020603050405020304" pitchFamily="18" charset="0"/>
                  </a:rPr>
                  <a:t>Note: where is health </a:t>
                </a:r>
                <a:r>
                  <a:rPr lang="en-CA" sz="2400" i="1" dirty="0">
                    <a:latin typeface="Times New Roman" panose="02020603050405020304" pitchFamily="18" charset="0"/>
                    <a:cs typeface="Times New Roman" panose="02020603050405020304" pitchFamily="18" charset="0"/>
                  </a:rPr>
                  <a:t>care </a:t>
                </a:r>
                <a:r>
                  <a:rPr lang="en-CA" sz="2400" dirty="0">
                    <a:latin typeface="Times New Roman" panose="02020603050405020304" pitchFamily="18" charset="0"/>
                    <a:cs typeface="Times New Roman" panose="02020603050405020304" pitchFamily="18" charset="0"/>
                  </a:rPr>
                  <a:t>in this model? </a:t>
                </a:r>
              </a:p>
            </p:txBody>
          </p:sp>
        </mc:Choice>
        <mc:Fallback xmlns="">
          <p:sp>
            <p:nvSpPr>
              <p:cNvPr id="2" name="TextBox 1">
                <a:extLst>
                  <a:ext uri="{FF2B5EF4-FFF2-40B4-BE49-F238E27FC236}">
                    <a16:creationId xmlns:a16="http://schemas.microsoft.com/office/drawing/2014/main" id="{1F802931-4861-11EE-FE5D-795B2AF8AED3}"/>
                  </a:ext>
                </a:extLst>
              </p:cNvPr>
              <p:cNvSpPr txBox="1">
                <a:spLocks noRot="1" noChangeAspect="1" noMove="1" noResize="1" noEditPoints="1" noAdjustHandles="1" noChangeArrowheads="1" noChangeShapeType="1" noTextEdit="1"/>
              </p:cNvSpPr>
              <p:nvPr/>
            </p:nvSpPr>
            <p:spPr>
              <a:xfrm>
                <a:off x="533400" y="1066800"/>
                <a:ext cx="10573512" cy="4154984"/>
              </a:xfrm>
              <a:prstGeom prst="rect">
                <a:avLst/>
              </a:prstGeom>
              <a:blipFill>
                <a:blip r:embed="rId3"/>
                <a:stretch>
                  <a:fillRect l="-807" t="-1173" b="-2346"/>
                </a:stretch>
              </a:blipFill>
            </p:spPr>
            <p:txBody>
              <a:bodyPr/>
              <a:lstStyle/>
              <a:p>
                <a:r>
                  <a:rPr lang="en-CA">
                    <a:noFill/>
                  </a:rPr>
                  <a:t> </a:t>
                </a:r>
              </a:p>
            </p:txBody>
          </p:sp>
        </mc:Fallback>
      </mc:AlternateContent>
    </p:spTree>
    <p:extLst>
      <p:ext uri="{BB962C8B-B14F-4D97-AF65-F5344CB8AC3E}">
        <p14:creationId xmlns:p14="http://schemas.microsoft.com/office/powerpoint/2010/main" val="71037850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2470404" y="1608139"/>
            <a:ext cx="7359396" cy="4572000"/>
          </a:xfrm>
        </p:spPr>
        <p:txBody>
          <a:bodyPr/>
          <a:lstStyle/>
          <a:p>
            <a:pPr lvl="1"/>
            <a:endParaRPr lang="en-US" dirty="0"/>
          </a:p>
          <a:p>
            <a:pPr lvl="1"/>
            <a:endParaRPr lang="en-US" dirty="0"/>
          </a:p>
        </p:txBody>
      </p:sp>
      <p:sp>
        <p:nvSpPr>
          <p:cNvPr id="6" name="Title 1">
            <a:extLst>
              <a:ext uri="{FF2B5EF4-FFF2-40B4-BE49-F238E27FC236}">
                <a16:creationId xmlns:a16="http://schemas.microsoft.com/office/drawing/2014/main" id="{2447C70A-E8CD-4D7B-8C00-FF6EC3DCB236}"/>
              </a:ext>
            </a:extLst>
          </p:cNvPr>
          <p:cNvSpPr txBox="1">
            <a:spLocks/>
          </p:cNvSpPr>
          <p:nvPr/>
        </p:nvSpPr>
        <p:spPr>
          <a:xfrm>
            <a:off x="381000" y="171610"/>
            <a:ext cx="10573512"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Investing in Health</a:t>
            </a:r>
          </a:p>
        </p:txBody>
      </p:sp>
      <p:pic>
        <p:nvPicPr>
          <p:cNvPr id="5" name="Picture 4">
            <a:extLst>
              <a:ext uri="{FF2B5EF4-FFF2-40B4-BE49-F238E27FC236}">
                <a16:creationId xmlns:a16="http://schemas.microsoft.com/office/drawing/2014/main" id="{891A92E3-9B72-307E-CED2-894B4F06E50B}"/>
              </a:ext>
            </a:extLst>
          </p:cNvPr>
          <p:cNvPicPr>
            <a:picLocks noChangeAspect="1"/>
          </p:cNvPicPr>
          <p:nvPr/>
        </p:nvPicPr>
        <p:blipFill>
          <a:blip r:embed="rId3"/>
          <a:stretch>
            <a:fillRect/>
          </a:stretch>
        </p:blipFill>
        <p:spPr>
          <a:xfrm>
            <a:off x="381000" y="948850"/>
            <a:ext cx="9448800" cy="5754779"/>
          </a:xfrm>
          <a:prstGeom prst="rect">
            <a:avLst/>
          </a:prstGeom>
        </p:spPr>
      </p:pic>
    </p:spTree>
    <p:extLst>
      <p:ext uri="{BB962C8B-B14F-4D97-AF65-F5344CB8AC3E}">
        <p14:creationId xmlns:p14="http://schemas.microsoft.com/office/powerpoint/2010/main" val="221459412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2470404" y="1608139"/>
            <a:ext cx="7359396" cy="4572000"/>
          </a:xfrm>
        </p:spPr>
        <p:txBody>
          <a:bodyPr/>
          <a:lstStyle/>
          <a:p>
            <a:pPr lvl="1"/>
            <a:endParaRPr lang="en-US" dirty="0"/>
          </a:p>
          <a:p>
            <a:pPr lvl="1"/>
            <a:endParaRPr lang="en-US" dirty="0"/>
          </a:p>
        </p:txBody>
      </p:sp>
      <p:sp>
        <p:nvSpPr>
          <p:cNvPr id="6" name="Title 1">
            <a:extLst>
              <a:ext uri="{FF2B5EF4-FFF2-40B4-BE49-F238E27FC236}">
                <a16:creationId xmlns:a16="http://schemas.microsoft.com/office/drawing/2014/main" id="{2447C70A-E8CD-4D7B-8C00-FF6EC3DCB236}"/>
              </a:ext>
            </a:extLst>
          </p:cNvPr>
          <p:cNvSpPr txBox="1">
            <a:spLocks/>
          </p:cNvSpPr>
          <p:nvPr/>
        </p:nvSpPr>
        <p:spPr>
          <a:xfrm>
            <a:off x="381000" y="171610"/>
            <a:ext cx="10573512"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Investing in Health</a:t>
            </a:r>
          </a:p>
        </p:txBody>
      </p:sp>
      <p:sp>
        <p:nvSpPr>
          <p:cNvPr id="2" name="TextBox 1">
            <a:extLst>
              <a:ext uri="{FF2B5EF4-FFF2-40B4-BE49-F238E27FC236}">
                <a16:creationId xmlns:a16="http://schemas.microsoft.com/office/drawing/2014/main" id="{1F802931-4861-11EE-FE5D-795B2AF8AED3}"/>
              </a:ext>
            </a:extLst>
          </p:cNvPr>
          <p:cNvSpPr txBox="1"/>
          <p:nvPr/>
        </p:nvSpPr>
        <p:spPr>
          <a:xfrm>
            <a:off x="533400" y="948850"/>
            <a:ext cx="10573512" cy="1200329"/>
          </a:xfrm>
          <a:prstGeom prst="rect">
            <a:avLst/>
          </a:prstGeom>
          <a:noFill/>
        </p:spPr>
        <p:txBody>
          <a:bodyPr wrap="square" rtlCol="0">
            <a:spAutoFit/>
          </a:bodyPr>
          <a:lstStyle/>
          <a:p>
            <a:pPr marL="285750" indent="-285750">
              <a:buFont typeface="Arial" panose="020B0604020202020204" pitchFamily="34" charset="0"/>
              <a:buChar char="•"/>
            </a:pPr>
            <a:r>
              <a:rPr lang="en-CA" sz="2400" dirty="0">
                <a:latin typeface="Times New Roman" panose="02020603050405020304" pitchFamily="18" charset="0"/>
                <a:cs typeface="Times New Roman" panose="02020603050405020304" pitchFamily="18" charset="0"/>
              </a:rPr>
              <a:t>What does the unconstrained problem look like? What are the choice variables? What is the optimum? </a:t>
            </a:r>
          </a:p>
          <a:p>
            <a:pPr marL="285750" indent="-285750">
              <a:buFont typeface="Arial" panose="020B0604020202020204" pitchFamily="34" charset="0"/>
              <a:buChar char="•"/>
            </a:pPr>
            <a:endParaRPr lang="en-CA"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0720970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60C2BF78-EE5B-49C7-ADD9-58CDBD13E3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5" name="Content Placeholder 4">
            <a:extLst>
              <a:ext uri="{FF2B5EF4-FFF2-40B4-BE49-F238E27FC236}">
                <a16:creationId xmlns:a16="http://schemas.microsoft.com/office/drawing/2014/main" id="{0D40829A-F3E1-BA52-3885-0DC764F04EB4}"/>
              </a:ext>
            </a:extLst>
          </p:cNvPr>
          <p:cNvSpPr>
            <a:spLocks noGrp="1"/>
          </p:cNvSpPr>
          <p:nvPr>
            <p:ph idx="1"/>
          </p:nvPr>
        </p:nvSpPr>
        <p:spPr>
          <a:xfrm>
            <a:off x="1211139" y="2005739"/>
            <a:ext cx="6015571" cy="4174398"/>
          </a:xfrm>
        </p:spPr>
        <p:txBody>
          <a:bodyPr>
            <a:normAutofit/>
          </a:bodyPr>
          <a:lstStyle/>
          <a:p>
            <a:r>
              <a:rPr lang="en-US" sz="2600" dirty="0"/>
              <a:t>What good is a model without tradeoffs? </a:t>
            </a:r>
          </a:p>
          <a:p>
            <a:r>
              <a:rPr lang="en-US" sz="2600" dirty="0"/>
              <a:t>How valid are its predictions? </a:t>
            </a:r>
          </a:p>
        </p:txBody>
      </p:sp>
      <p:pic>
        <p:nvPicPr>
          <p:cNvPr id="8" name="Picture 7">
            <a:extLst>
              <a:ext uri="{FF2B5EF4-FFF2-40B4-BE49-F238E27FC236}">
                <a16:creationId xmlns:a16="http://schemas.microsoft.com/office/drawing/2014/main" id="{8F6016A5-50C5-92C0-EDBD-44E2729D487C}"/>
              </a:ext>
            </a:extLst>
          </p:cNvPr>
          <p:cNvPicPr>
            <a:picLocks noChangeAspect="1"/>
          </p:cNvPicPr>
          <p:nvPr/>
        </p:nvPicPr>
        <p:blipFill rotWithShape="1">
          <a:blip r:embed="rId3"/>
          <a:srcRect r="1" b="11574"/>
          <a:stretch/>
        </p:blipFill>
        <p:spPr>
          <a:xfrm>
            <a:off x="7538689" y="10"/>
            <a:ext cx="4653311" cy="6857990"/>
          </a:xfrm>
          <a:prstGeom prst="rect">
            <a:avLst/>
          </a:prstGeom>
        </p:spPr>
      </p:pic>
      <p:sp>
        <p:nvSpPr>
          <p:cNvPr id="2" name="Title 1">
            <a:extLst>
              <a:ext uri="{FF2B5EF4-FFF2-40B4-BE49-F238E27FC236}">
                <a16:creationId xmlns:a16="http://schemas.microsoft.com/office/drawing/2014/main" id="{5E2AF411-03A2-4E5A-CBA2-2F9D478DDD03}"/>
              </a:ext>
            </a:extLst>
          </p:cNvPr>
          <p:cNvSpPr txBox="1">
            <a:spLocks/>
          </p:cNvSpPr>
          <p:nvPr/>
        </p:nvSpPr>
        <p:spPr>
          <a:xfrm>
            <a:off x="1211138" y="365760"/>
            <a:ext cx="9743373"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Is this realistic?</a:t>
            </a:r>
          </a:p>
        </p:txBody>
      </p:sp>
    </p:spTree>
    <p:extLst>
      <p:ext uri="{BB962C8B-B14F-4D97-AF65-F5344CB8AC3E}">
        <p14:creationId xmlns:p14="http://schemas.microsoft.com/office/powerpoint/2010/main" val="34400237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BD568-A3DE-4D27-9652-A8CF021A9E7A}"/>
              </a:ext>
            </a:extLst>
          </p:cNvPr>
          <p:cNvSpPr>
            <a:spLocks noGrp="1"/>
          </p:cNvSpPr>
          <p:nvPr>
            <p:ph type="title"/>
          </p:nvPr>
        </p:nvSpPr>
        <p:spPr>
          <a:xfrm>
            <a:off x="2470404" y="337710"/>
            <a:ext cx="7269480" cy="1325562"/>
          </a:xfrm>
        </p:spPr>
        <p:txBody>
          <a:bodyPr/>
          <a:lstStyle/>
          <a:p>
            <a:r>
              <a:rPr lang="en-US" dirty="0"/>
              <a:t> </a:t>
            </a:r>
          </a:p>
        </p:txBody>
      </p:sp>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1261872" y="1219200"/>
            <a:ext cx="9634728" cy="4960939"/>
          </a:xfrm>
        </p:spPr>
        <p:txBody>
          <a:bodyPr>
            <a:normAutofit/>
          </a:bodyPr>
          <a:lstStyle/>
          <a:p>
            <a:r>
              <a:rPr lang="en-US" sz="2400" dirty="0" err="1">
                <a:cs typeface="Times New Roman" panose="02020603050405020304" pitchFamily="18" charset="0"/>
                <a:hlinkClick r:id="rId3"/>
              </a:rPr>
              <a:t>Github</a:t>
            </a:r>
            <a:r>
              <a:rPr lang="en-US" sz="2400" dirty="0">
                <a:cs typeface="Times New Roman" panose="02020603050405020304" pitchFamily="18" charset="0"/>
                <a:hlinkClick r:id="rId3"/>
              </a:rPr>
              <a:t> repo</a:t>
            </a:r>
            <a:endParaRPr lang="en-US" sz="2400" dirty="0">
              <a:cs typeface="Times New Roman" panose="02020603050405020304" pitchFamily="18" charset="0"/>
            </a:endParaRPr>
          </a:p>
          <a:p>
            <a:pPr lvl="1"/>
            <a:r>
              <a:rPr lang="en-US" sz="2400" dirty="0">
                <a:cs typeface="Times New Roman" panose="02020603050405020304" pitchFamily="18" charset="0"/>
              </a:rPr>
              <a:t>Contains all relevant course materials</a:t>
            </a:r>
          </a:p>
          <a:p>
            <a:pPr lvl="1"/>
            <a:r>
              <a:rPr lang="en-US" sz="2400" dirty="0">
                <a:cs typeface="Times New Roman" panose="02020603050405020304" pitchFamily="18" charset="0"/>
              </a:rPr>
              <a:t>Readings, presentation options, some slides</a:t>
            </a:r>
            <a:endParaRPr lang="en-US" sz="2400" dirty="0"/>
          </a:p>
        </p:txBody>
      </p:sp>
      <p:sp>
        <p:nvSpPr>
          <p:cNvPr id="5" name="Title 1">
            <a:extLst>
              <a:ext uri="{FF2B5EF4-FFF2-40B4-BE49-F238E27FC236}">
                <a16:creationId xmlns:a16="http://schemas.microsoft.com/office/drawing/2014/main" id="{9188A289-910E-45BF-9F49-22ADDCD09BA3}"/>
              </a:ext>
            </a:extLst>
          </p:cNvPr>
          <p:cNvSpPr txBox="1">
            <a:spLocks/>
          </p:cNvSpPr>
          <p:nvPr/>
        </p:nvSpPr>
        <p:spPr>
          <a:xfrm>
            <a:off x="1261872" y="365760"/>
            <a:ext cx="9692640"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Introduction &amp; Syllabus</a:t>
            </a:r>
          </a:p>
        </p:txBody>
      </p:sp>
    </p:spTree>
    <p:extLst>
      <p:ext uri="{BB962C8B-B14F-4D97-AF65-F5344CB8AC3E}">
        <p14:creationId xmlns:p14="http://schemas.microsoft.com/office/powerpoint/2010/main" val="248313187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60C2BF78-EE5B-49C7-ADD9-58CDBD13E3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entury Schoolbook" panose="02040604050505020304"/>
              <a:ea typeface="+mn-ea"/>
              <a:cs typeface="+mn-cs"/>
            </a:endParaRPr>
          </a:p>
        </p:txBody>
      </p:sp>
      <p:sp>
        <p:nvSpPr>
          <p:cNvPr id="2" name="Title 1">
            <a:extLst>
              <a:ext uri="{FF2B5EF4-FFF2-40B4-BE49-F238E27FC236}">
                <a16:creationId xmlns:a16="http://schemas.microsoft.com/office/drawing/2014/main" id="{5E2AF411-03A2-4E5A-CBA2-2F9D478DDD03}"/>
              </a:ext>
            </a:extLst>
          </p:cNvPr>
          <p:cNvSpPr txBox="1">
            <a:spLocks/>
          </p:cNvSpPr>
          <p:nvPr/>
        </p:nvSpPr>
        <p:spPr>
          <a:xfrm>
            <a:off x="1211138" y="365760"/>
            <a:ext cx="9743373"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50" normalizeH="0" baseline="0" noProof="0" dirty="0">
                <a:ln>
                  <a:noFill/>
                </a:ln>
                <a:solidFill>
                  <a:srgbClr val="000000"/>
                </a:solidFill>
                <a:effectLst/>
                <a:uLnTx/>
                <a:uFillTx/>
                <a:latin typeface="Times New Roman" panose="02020603050405020304" pitchFamily="18" charset="0"/>
                <a:ea typeface="+mj-ea"/>
                <a:cs typeface="+mj-cs"/>
              </a:rPr>
              <a:t>Do we really need the math? </a:t>
            </a:r>
          </a:p>
        </p:txBody>
      </p:sp>
      <p:pic>
        <p:nvPicPr>
          <p:cNvPr id="4" name="Picture 3">
            <a:extLst>
              <a:ext uri="{FF2B5EF4-FFF2-40B4-BE49-F238E27FC236}">
                <a16:creationId xmlns:a16="http://schemas.microsoft.com/office/drawing/2014/main" id="{489DAAD7-97AD-BD15-7F29-8D634914FF78}"/>
              </a:ext>
            </a:extLst>
          </p:cNvPr>
          <p:cNvPicPr>
            <a:picLocks noChangeAspect="1"/>
          </p:cNvPicPr>
          <p:nvPr/>
        </p:nvPicPr>
        <p:blipFill rotWithShape="1">
          <a:blip r:embed="rId3"/>
          <a:srcRect t="13714"/>
          <a:stretch/>
        </p:blipFill>
        <p:spPr>
          <a:xfrm>
            <a:off x="914400" y="1143000"/>
            <a:ext cx="9372600" cy="5438132"/>
          </a:xfrm>
          <a:prstGeom prst="rect">
            <a:avLst/>
          </a:prstGeom>
        </p:spPr>
      </p:pic>
    </p:spTree>
    <p:extLst>
      <p:ext uri="{BB962C8B-B14F-4D97-AF65-F5344CB8AC3E}">
        <p14:creationId xmlns:p14="http://schemas.microsoft.com/office/powerpoint/2010/main" val="344835869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2470404" y="1608139"/>
            <a:ext cx="7359396" cy="4572000"/>
          </a:xfrm>
        </p:spPr>
        <p:txBody>
          <a:bodyPr/>
          <a:lstStyle/>
          <a:p>
            <a:pPr lvl="1"/>
            <a:endParaRPr lang="en-US" dirty="0"/>
          </a:p>
          <a:p>
            <a:pPr lvl="1"/>
            <a:endParaRPr lang="en-US" dirty="0"/>
          </a:p>
        </p:txBody>
      </p:sp>
      <p:sp>
        <p:nvSpPr>
          <p:cNvPr id="6" name="Title 1">
            <a:extLst>
              <a:ext uri="{FF2B5EF4-FFF2-40B4-BE49-F238E27FC236}">
                <a16:creationId xmlns:a16="http://schemas.microsoft.com/office/drawing/2014/main" id="{2447C70A-E8CD-4D7B-8C00-FF6EC3DCB236}"/>
              </a:ext>
            </a:extLst>
          </p:cNvPr>
          <p:cNvSpPr txBox="1">
            <a:spLocks/>
          </p:cNvSpPr>
          <p:nvPr/>
        </p:nvSpPr>
        <p:spPr>
          <a:xfrm>
            <a:off x="381000" y="171610"/>
            <a:ext cx="10573512"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Investing in Health</a:t>
            </a:r>
          </a:p>
        </p:txBody>
      </p:sp>
      <p:sp>
        <p:nvSpPr>
          <p:cNvPr id="2" name="TextBox 1">
            <a:extLst>
              <a:ext uri="{FF2B5EF4-FFF2-40B4-BE49-F238E27FC236}">
                <a16:creationId xmlns:a16="http://schemas.microsoft.com/office/drawing/2014/main" id="{1F802931-4861-11EE-FE5D-795B2AF8AED3}"/>
              </a:ext>
            </a:extLst>
          </p:cNvPr>
          <p:cNvSpPr txBox="1"/>
          <p:nvPr/>
        </p:nvSpPr>
        <p:spPr>
          <a:xfrm>
            <a:off x="533400" y="948850"/>
            <a:ext cx="10573512" cy="1200329"/>
          </a:xfrm>
          <a:prstGeom prst="rect">
            <a:avLst/>
          </a:prstGeom>
          <a:noFill/>
        </p:spPr>
        <p:txBody>
          <a:bodyPr wrap="square" rtlCol="0">
            <a:spAutoFit/>
          </a:bodyPr>
          <a:lstStyle/>
          <a:p>
            <a:pPr marL="285750" indent="-285750">
              <a:buFont typeface="Arial" panose="020B0604020202020204" pitchFamily="34" charset="0"/>
              <a:buChar char="•"/>
            </a:pPr>
            <a:r>
              <a:rPr lang="en-CA" sz="2400" dirty="0">
                <a:latin typeface="Times New Roman" panose="02020603050405020304" pitchFamily="18" charset="0"/>
                <a:cs typeface="Times New Roman" panose="02020603050405020304" pitchFamily="18" charset="0"/>
              </a:rPr>
              <a:t>What does the unconstrained problem look like? What are the choice variables? What is the optimum? </a:t>
            </a:r>
          </a:p>
          <a:p>
            <a:pPr marL="285750" indent="-285750">
              <a:buFont typeface="Arial" panose="020B0604020202020204" pitchFamily="34" charset="0"/>
              <a:buChar char="•"/>
            </a:pPr>
            <a:r>
              <a:rPr lang="en-CA" sz="2400" b="1" dirty="0">
                <a:latin typeface="Times New Roman" panose="02020603050405020304" pitchFamily="18" charset="0"/>
                <a:cs typeface="Times New Roman" panose="02020603050405020304" pitchFamily="18" charset="0"/>
              </a:rPr>
              <a:t>What kinds of constraints might exist? </a:t>
            </a:r>
          </a:p>
        </p:txBody>
      </p:sp>
    </p:spTree>
    <p:extLst>
      <p:ext uri="{BB962C8B-B14F-4D97-AF65-F5344CB8AC3E}">
        <p14:creationId xmlns:p14="http://schemas.microsoft.com/office/powerpoint/2010/main" val="8370303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2470404" y="1608139"/>
            <a:ext cx="7359396" cy="4572000"/>
          </a:xfrm>
        </p:spPr>
        <p:txBody>
          <a:bodyPr/>
          <a:lstStyle/>
          <a:p>
            <a:pPr lvl="1"/>
            <a:endParaRPr lang="en-US" dirty="0"/>
          </a:p>
          <a:p>
            <a:pPr lvl="1"/>
            <a:endParaRPr lang="en-US" dirty="0"/>
          </a:p>
        </p:txBody>
      </p:sp>
      <p:sp>
        <p:nvSpPr>
          <p:cNvPr id="6" name="Title 1">
            <a:extLst>
              <a:ext uri="{FF2B5EF4-FFF2-40B4-BE49-F238E27FC236}">
                <a16:creationId xmlns:a16="http://schemas.microsoft.com/office/drawing/2014/main" id="{2447C70A-E8CD-4D7B-8C00-FF6EC3DCB236}"/>
              </a:ext>
            </a:extLst>
          </p:cNvPr>
          <p:cNvSpPr txBox="1">
            <a:spLocks/>
          </p:cNvSpPr>
          <p:nvPr/>
        </p:nvSpPr>
        <p:spPr>
          <a:xfrm>
            <a:off x="381000" y="171610"/>
            <a:ext cx="10573512"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Investing in Health</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1F802931-4861-11EE-FE5D-795B2AF8AED3}"/>
                  </a:ext>
                </a:extLst>
              </p:cNvPr>
              <p:cNvSpPr txBox="1"/>
              <p:nvPr/>
            </p:nvSpPr>
            <p:spPr>
              <a:xfrm>
                <a:off x="533400" y="948850"/>
                <a:ext cx="10573512" cy="4551824"/>
              </a:xfrm>
              <a:prstGeom prst="rect">
                <a:avLst/>
              </a:prstGeom>
              <a:noFill/>
            </p:spPr>
            <p:txBody>
              <a:bodyPr wrap="square" rtlCol="0">
                <a:spAutoFit/>
              </a:bodyPr>
              <a:lstStyle/>
              <a:p>
                <a:pPr marL="285750" indent="-285750">
                  <a:buFont typeface="Arial" panose="020B0604020202020204" pitchFamily="34" charset="0"/>
                  <a:buChar char="•"/>
                </a:pPr>
                <a:r>
                  <a:rPr lang="en-CA" sz="2400" dirty="0">
                    <a:latin typeface="Times New Roman" panose="02020603050405020304" pitchFamily="18" charset="0"/>
                    <a:cs typeface="Times New Roman" panose="02020603050405020304" pitchFamily="18" charset="0"/>
                  </a:rPr>
                  <a:t>What does the unconstrained problem look like? What are the choice variables? What is the optimum? </a:t>
                </a:r>
              </a:p>
              <a:p>
                <a:pPr marL="285750" indent="-285750">
                  <a:buFont typeface="Arial" panose="020B0604020202020204" pitchFamily="34" charset="0"/>
                  <a:buChar char="•"/>
                </a:pPr>
                <a:r>
                  <a:rPr lang="en-CA" sz="2400" dirty="0">
                    <a:latin typeface="Times New Roman" panose="02020603050405020304" pitchFamily="18" charset="0"/>
                    <a:cs typeface="Times New Roman" panose="02020603050405020304" pitchFamily="18" charset="0"/>
                  </a:rPr>
                  <a:t>What kinds of constraints might exist? </a:t>
                </a:r>
              </a:p>
              <a:p>
                <a:pPr/>
                <a14:m>
                  <m:oMathPara xmlns:m="http://schemas.openxmlformats.org/officeDocument/2006/math">
                    <m:oMathParaPr>
                      <m:jc m:val="centerGroup"/>
                    </m:oMathParaPr>
                    <m:oMath xmlns:m="http://schemas.openxmlformats.org/officeDocument/2006/math">
                      <m:r>
                        <m:rPr>
                          <m:sty m:val="p"/>
                        </m:rPr>
                        <a:rPr lang="en-CA" sz="2400" b="0" i="0" smtClean="0">
                          <a:latin typeface="Cambria Math" panose="02040503050406030204" pitchFamily="18" charset="0"/>
                          <a:cs typeface="Times New Roman" panose="02020603050405020304" pitchFamily="18" charset="0"/>
                        </a:rPr>
                        <m:t>Θ</m:t>
                      </m:r>
                      <m:r>
                        <a:rPr lang="en-CA" sz="2400" b="0" i="1" smtClean="0">
                          <a:latin typeface="Cambria Math" panose="02040503050406030204" pitchFamily="18" charset="0"/>
                          <a:cs typeface="Times New Roman" panose="02020603050405020304" pitchFamily="18" charset="0"/>
                        </a:rPr>
                        <m:t>=</m:t>
                      </m:r>
                      <m:sSup>
                        <m:sSupPr>
                          <m:ctrlPr>
                            <a:rPr lang="en-CA" sz="2400" b="0" i="1" smtClean="0">
                              <a:latin typeface="Cambria Math" panose="02040503050406030204" pitchFamily="18" charset="0"/>
                              <a:cs typeface="Times New Roman" panose="02020603050405020304" pitchFamily="18" charset="0"/>
                            </a:rPr>
                          </m:ctrlPr>
                        </m:sSupPr>
                        <m:e>
                          <m:r>
                            <a:rPr lang="en-CA" sz="2400" b="0" i="1" smtClean="0">
                              <a:latin typeface="Cambria Math" panose="02040503050406030204" pitchFamily="18" charset="0"/>
                              <a:cs typeface="Times New Roman" panose="02020603050405020304" pitchFamily="18" charset="0"/>
                            </a:rPr>
                            <m:t>𝑇</m:t>
                          </m:r>
                        </m:e>
                        <m:sup>
                          <m:r>
                            <a:rPr lang="en-CA" sz="2400" b="0" i="1" smtClean="0">
                              <a:latin typeface="Cambria Math" panose="02040503050406030204" pitchFamily="18" charset="0"/>
                              <a:cs typeface="Times New Roman" panose="02020603050405020304" pitchFamily="18" charset="0"/>
                            </a:rPr>
                            <m:t>𝑊</m:t>
                          </m:r>
                        </m:sup>
                      </m:sSup>
                      <m:r>
                        <a:rPr lang="en-CA" sz="2400" b="0" i="1" smtClean="0">
                          <a:latin typeface="Cambria Math" panose="02040503050406030204" pitchFamily="18" charset="0"/>
                          <a:cs typeface="Times New Roman" panose="02020603050405020304" pitchFamily="18" charset="0"/>
                        </a:rPr>
                        <m:t>+</m:t>
                      </m:r>
                      <m:sSup>
                        <m:sSupPr>
                          <m:ctrlPr>
                            <a:rPr lang="en-CA" sz="2400" b="0" i="1" smtClean="0">
                              <a:latin typeface="Cambria Math" panose="02040503050406030204" pitchFamily="18" charset="0"/>
                              <a:cs typeface="Times New Roman" panose="02020603050405020304" pitchFamily="18" charset="0"/>
                            </a:rPr>
                          </m:ctrlPr>
                        </m:sSupPr>
                        <m:e>
                          <m:r>
                            <a:rPr lang="en-CA" sz="2400" b="0" i="1" smtClean="0">
                              <a:latin typeface="Cambria Math" panose="02040503050406030204" pitchFamily="18" charset="0"/>
                              <a:cs typeface="Times New Roman" panose="02020603050405020304" pitchFamily="18" charset="0"/>
                            </a:rPr>
                            <m:t>𝑇</m:t>
                          </m:r>
                        </m:e>
                        <m:sup>
                          <m:r>
                            <a:rPr lang="en-CA" sz="2400" b="0" i="1" smtClean="0">
                              <a:latin typeface="Cambria Math" panose="02040503050406030204" pitchFamily="18" charset="0"/>
                              <a:cs typeface="Times New Roman" panose="02020603050405020304" pitchFamily="18" charset="0"/>
                            </a:rPr>
                            <m:t>ℓ</m:t>
                          </m:r>
                        </m:sup>
                      </m:sSup>
                      <m:r>
                        <a:rPr lang="en-CA" sz="2400" b="0" i="1" smtClean="0">
                          <a:latin typeface="Cambria Math" panose="02040503050406030204" pitchFamily="18" charset="0"/>
                          <a:cs typeface="Times New Roman" panose="02020603050405020304" pitchFamily="18" charset="0"/>
                        </a:rPr>
                        <m:t>+</m:t>
                      </m:r>
                      <m:sSup>
                        <m:sSupPr>
                          <m:ctrlPr>
                            <a:rPr lang="en-CA" sz="2400" b="0" i="1" smtClean="0">
                              <a:latin typeface="Cambria Math" panose="02040503050406030204" pitchFamily="18" charset="0"/>
                              <a:cs typeface="Times New Roman" panose="02020603050405020304" pitchFamily="18" charset="0"/>
                            </a:rPr>
                          </m:ctrlPr>
                        </m:sSupPr>
                        <m:e>
                          <m:r>
                            <a:rPr lang="en-CA" sz="2400" b="0" i="1" smtClean="0">
                              <a:latin typeface="Cambria Math" panose="02040503050406030204" pitchFamily="18" charset="0"/>
                              <a:cs typeface="Times New Roman" panose="02020603050405020304" pitchFamily="18" charset="0"/>
                            </a:rPr>
                            <m:t>𝑇</m:t>
                          </m:r>
                        </m:e>
                        <m:sup>
                          <m:r>
                            <a:rPr lang="en-CA" sz="2400" b="0" i="1" smtClean="0">
                              <a:latin typeface="Cambria Math" panose="02040503050406030204" pitchFamily="18" charset="0"/>
                              <a:cs typeface="Times New Roman" panose="02020603050405020304" pitchFamily="18" charset="0"/>
                            </a:rPr>
                            <m:t>𝐻</m:t>
                          </m:r>
                        </m:sup>
                      </m:sSup>
                      <m:r>
                        <a:rPr lang="en-CA" sz="2400" b="0" i="1" smtClean="0">
                          <a:latin typeface="Cambria Math" panose="02040503050406030204" pitchFamily="18" charset="0"/>
                          <a:cs typeface="Times New Roman" panose="02020603050405020304" pitchFamily="18" charset="0"/>
                        </a:rPr>
                        <m:t>+</m:t>
                      </m:r>
                      <m:sSup>
                        <m:sSupPr>
                          <m:ctrlPr>
                            <a:rPr lang="en-CA" sz="2400" b="0" i="1" smtClean="0">
                              <a:latin typeface="Cambria Math" panose="02040503050406030204" pitchFamily="18" charset="0"/>
                              <a:cs typeface="Times New Roman" panose="02020603050405020304" pitchFamily="18" charset="0"/>
                            </a:rPr>
                          </m:ctrlPr>
                        </m:sSupPr>
                        <m:e>
                          <m:r>
                            <a:rPr lang="en-CA" sz="2400" b="0" i="1" smtClean="0">
                              <a:latin typeface="Cambria Math" panose="02040503050406030204" pitchFamily="18" charset="0"/>
                              <a:cs typeface="Times New Roman" panose="02020603050405020304" pitchFamily="18" charset="0"/>
                            </a:rPr>
                            <m:t>𝑇</m:t>
                          </m:r>
                        </m:e>
                        <m:sup>
                          <m:r>
                            <a:rPr lang="en-CA" sz="2400" b="0" i="1" smtClean="0">
                              <a:latin typeface="Cambria Math" panose="02040503050406030204" pitchFamily="18" charset="0"/>
                              <a:cs typeface="Times New Roman" panose="02020603050405020304" pitchFamily="18" charset="0"/>
                            </a:rPr>
                            <m:t>𝑆</m:t>
                          </m:r>
                        </m:sup>
                      </m:sSup>
                      <m:r>
                        <a:rPr lang="en-CA" sz="2400" b="0" i="1" smtClean="0">
                          <a:latin typeface="Cambria Math" panose="02040503050406030204" pitchFamily="18" charset="0"/>
                          <a:cs typeface="Times New Roman" panose="02020603050405020304" pitchFamily="18" charset="0"/>
                        </a:rPr>
                        <m:t>,</m:t>
                      </m:r>
                    </m:oMath>
                  </m:oMathPara>
                </a14:m>
                <a:endParaRPr lang="en-CA" sz="2400" b="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14:m>
                  <m:oMath xmlns:m="http://schemas.openxmlformats.org/officeDocument/2006/math">
                    <m:sSup>
                      <m:sSupPr>
                        <m:ctrlPr>
                          <a:rPr lang="en-CA" sz="2400" b="0" i="1" smtClean="0">
                            <a:latin typeface="Cambria Math" panose="02040503050406030204" pitchFamily="18" charset="0"/>
                            <a:cs typeface="Times New Roman" panose="02020603050405020304" pitchFamily="18" charset="0"/>
                          </a:rPr>
                        </m:ctrlPr>
                      </m:sSupPr>
                      <m:e>
                        <m:r>
                          <a:rPr lang="en-CA" sz="2400" b="0" i="1" smtClean="0">
                            <a:latin typeface="Cambria Math" panose="02040503050406030204" pitchFamily="18" charset="0"/>
                            <a:cs typeface="Times New Roman" panose="02020603050405020304" pitchFamily="18" charset="0"/>
                          </a:rPr>
                          <m:t>𝑇</m:t>
                        </m:r>
                      </m:e>
                      <m:sup>
                        <m:r>
                          <a:rPr lang="en-CA" sz="2400" b="0" i="1" smtClean="0">
                            <a:latin typeface="Cambria Math" panose="02040503050406030204" pitchFamily="18" charset="0"/>
                            <a:cs typeface="Times New Roman" panose="02020603050405020304" pitchFamily="18" charset="0"/>
                          </a:rPr>
                          <m:t>𝑊</m:t>
                        </m:r>
                      </m:sup>
                    </m:sSup>
                    <m:r>
                      <a:rPr lang="en-CA" sz="2400" b="0" i="1" smtClean="0">
                        <a:latin typeface="Cambria Math" panose="02040503050406030204" pitchFamily="18" charset="0"/>
                        <a:cs typeface="Times New Roman" panose="02020603050405020304" pitchFamily="18" charset="0"/>
                      </a:rPr>
                      <m:t>: </m:t>
                    </m:r>
                  </m:oMath>
                </a14:m>
                <a:r>
                  <a:rPr lang="en-CA" sz="2400" dirty="0">
                    <a:latin typeface="Times New Roman" panose="02020603050405020304" pitchFamily="18" charset="0"/>
                    <a:cs typeface="Times New Roman" panose="02020603050405020304" pitchFamily="18" charset="0"/>
                  </a:rPr>
                  <a:t>time working</a:t>
                </a:r>
              </a:p>
              <a:p>
                <a:pPr marL="342900" indent="-342900">
                  <a:buFont typeface="Arial" panose="020B0604020202020204" pitchFamily="34" charset="0"/>
                  <a:buChar char="•"/>
                </a:pPr>
                <a14:m>
                  <m:oMath xmlns:m="http://schemas.openxmlformats.org/officeDocument/2006/math">
                    <m:sSup>
                      <m:sSupPr>
                        <m:ctrlPr>
                          <a:rPr lang="en-CA" sz="2400" b="0" i="1" smtClean="0">
                            <a:latin typeface="Cambria Math" panose="02040503050406030204" pitchFamily="18" charset="0"/>
                            <a:cs typeface="Times New Roman" panose="02020603050405020304" pitchFamily="18" charset="0"/>
                          </a:rPr>
                        </m:ctrlPr>
                      </m:sSupPr>
                      <m:e>
                        <m:r>
                          <a:rPr lang="en-CA" sz="2400" b="0" i="1" smtClean="0">
                            <a:latin typeface="Cambria Math" panose="02040503050406030204" pitchFamily="18" charset="0"/>
                            <a:cs typeface="Times New Roman" panose="02020603050405020304" pitchFamily="18" charset="0"/>
                          </a:rPr>
                          <m:t>𝑇</m:t>
                        </m:r>
                      </m:e>
                      <m:sup>
                        <m:r>
                          <a:rPr lang="en-CA" sz="2400" b="0" i="1" smtClean="0">
                            <a:latin typeface="Cambria Math" panose="02040503050406030204" pitchFamily="18" charset="0"/>
                            <a:cs typeface="Times New Roman" panose="02020603050405020304" pitchFamily="18" charset="0"/>
                          </a:rPr>
                          <m:t>ℓ</m:t>
                        </m:r>
                      </m:sup>
                    </m:sSup>
                    <m:r>
                      <a:rPr lang="en-CA" sz="2400" b="0" i="1" smtClean="0">
                        <a:latin typeface="Cambria Math" panose="02040503050406030204" pitchFamily="18" charset="0"/>
                        <a:cs typeface="Times New Roman" panose="02020603050405020304" pitchFamily="18" charset="0"/>
                      </a:rPr>
                      <m:t>: </m:t>
                    </m:r>
                  </m:oMath>
                </a14:m>
                <a:r>
                  <a:rPr lang="en-CA" sz="2400" dirty="0">
                    <a:latin typeface="Times New Roman" panose="02020603050405020304" pitchFamily="18" charset="0"/>
                    <a:cs typeface="Times New Roman" panose="02020603050405020304" pitchFamily="18" charset="0"/>
                  </a:rPr>
                  <a:t>time in leisure</a:t>
                </a:r>
              </a:p>
              <a:p>
                <a:pPr marL="342900" indent="-342900">
                  <a:buFont typeface="Arial" panose="020B0604020202020204" pitchFamily="34" charset="0"/>
                  <a:buChar char="•"/>
                </a:pPr>
                <a14:m>
                  <m:oMath xmlns:m="http://schemas.openxmlformats.org/officeDocument/2006/math">
                    <m:sSup>
                      <m:sSupPr>
                        <m:ctrlPr>
                          <a:rPr lang="en-CA" sz="2400" b="0" i="1" smtClean="0">
                            <a:latin typeface="Cambria Math" panose="02040503050406030204" pitchFamily="18" charset="0"/>
                            <a:cs typeface="Times New Roman" panose="02020603050405020304" pitchFamily="18" charset="0"/>
                          </a:rPr>
                        </m:ctrlPr>
                      </m:sSupPr>
                      <m:e>
                        <m:r>
                          <a:rPr lang="en-CA" sz="2400" b="0" i="1" smtClean="0">
                            <a:latin typeface="Cambria Math" panose="02040503050406030204" pitchFamily="18" charset="0"/>
                            <a:cs typeface="Times New Roman" panose="02020603050405020304" pitchFamily="18" charset="0"/>
                          </a:rPr>
                          <m:t>𝑇</m:t>
                        </m:r>
                      </m:e>
                      <m:sup>
                        <m:r>
                          <a:rPr lang="en-CA" sz="2400" b="0" i="1" smtClean="0">
                            <a:latin typeface="Cambria Math" panose="02040503050406030204" pitchFamily="18" charset="0"/>
                            <a:cs typeface="Times New Roman" panose="02020603050405020304" pitchFamily="18" charset="0"/>
                          </a:rPr>
                          <m:t>𝐻</m:t>
                        </m:r>
                      </m:sup>
                    </m:sSup>
                    <m:r>
                      <a:rPr lang="en-CA" sz="2400" b="0" i="1" smtClean="0">
                        <a:latin typeface="Cambria Math" panose="02040503050406030204" pitchFamily="18" charset="0"/>
                        <a:cs typeface="Times New Roman" panose="02020603050405020304" pitchFamily="18" charset="0"/>
                      </a:rPr>
                      <m:t>: </m:t>
                    </m:r>
                  </m:oMath>
                </a14:m>
                <a:r>
                  <a:rPr lang="en-CA" sz="2400" dirty="0">
                    <a:latin typeface="Times New Roman" panose="02020603050405020304" pitchFamily="18" charset="0"/>
                    <a:cs typeface="Times New Roman" panose="02020603050405020304" pitchFamily="18" charset="0"/>
                  </a:rPr>
                  <a:t>time in health production (e.g., what is this?) </a:t>
                </a:r>
              </a:p>
              <a:p>
                <a:pPr marL="342900" indent="-342900">
                  <a:buFont typeface="Arial" panose="020B0604020202020204" pitchFamily="34" charset="0"/>
                  <a:buChar char="•"/>
                </a:pPr>
                <a14:m>
                  <m:oMath xmlns:m="http://schemas.openxmlformats.org/officeDocument/2006/math">
                    <m:sSup>
                      <m:sSupPr>
                        <m:ctrlPr>
                          <a:rPr lang="en-CA" sz="2400" b="0" i="1" smtClean="0">
                            <a:latin typeface="Cambria Math" panose="02040503050406030204" pitchFamily="18" charset="0"/>
                            <a:cs typeface="Times New Roman" panose="02020603050405020304" pitchFamily="18" charset="0"/>
                          </a:rPr>
                        </m:ctrlPr>
                      </m:sSupPr>
                      <m:e>
                        <m:r>
                          <a:rPr lang="en-CA" sz="2400" b="0" i="1" smtClean="0">
                            <a:latin typeface="Cambria Math" panose="02040503050406030204" pitchFamily="18" charset="0"/>
                            <a:cs typeface="Times New Roman" panose="02020603050405020304" pitchFamily="18" charset="0"/>
                          </a:rPr>
                          <m:t>𝑇</m:t>
                        </m:r>
                      </m:e>
                      <m:sup>
                        <m:r>
                          <a:rPr lang="en-CA" sz="2400" b="0" i="1" smtClean="0">
                            <a:latin typeface="Cambria Math" panose="02040503050406030204" pitchFamily="18" charset="0"/>
                            <a:cs typeface="Times New Roman" panose="02020603050405020304" pitchFamily="18" charset="0"/>
                          </a:rPr>
                          <m:t>𝑆</m:t>
                        </m:r>
                      </m:sup>
                    </m:sSup>
                    <m:r>
                      <a:rPr lang="en-CA" sz="2400" b="0" i="1" smtClean="0">
                        <a:latin typeface="Cambria Math" panose="02040503050406030204" pitchFamily="18" charset="0"/>
                        <a:cs typeface="Times New Roman" panose="02020603050405020304" pitchFamily="18" charset="0"/>
                      </a:rPr>
                      <m:t>: </m:t>
                    </m:r>
                  </m:oMath>
                </a14:m>
                <a:r>
                  <a:rPr lang="en-CA" sz="2400" dirty="0">
                    <a:latin typeface="Times New Roman" panose="02020603050405020304" pitchFamily="18" charset="0"/>
                    <a:cs typeface="Times New Roman" panose="02020603050405020304" pitchFamily="18" charset="0"/>
                  </a:rPr>
                  <a:t>time sick</a:t>
                </a:r>
              </a:p>
              <a:p>
                <a:pPr marL="342900" indent="-342900">
                  <a:buFont typeface="Arial" panose="020B0604020202020204" pitchFamily="34" charset="0"/>
                  <a:buChar char="•"/>
                </a:pPr>
                <a:endParaRPr lang="en-CA" sz="2400" dirty="0">
                  <a:latin typeface="Times New Roman" panose="02020603050405020304" pitchFamily="18" charset="0"/>
                  <a:cs typeface="Times New Roman" panose="02020603050405020304" pitchFamily="18" charset="0"/>
                </a:endParaRPr>
              </a:p>
              <a:p>
                <a:r>
                  <a:rPr lang="en-CA" sz="2400" b="1" dirty="0">
                    <a:solidFill>
                      <a:schemeClr val="accent3">
                        <a:lumMod val="75000"/>
                      </a:schemeClr>
                    </a:solidFill>
                    <a:latin typeface="Times New Roman" panose="02020603050405020304" pitchFamily="18" charset="0"/>
                    <a:cs typeface="Times New Roman" panose="02020603050405020304" pitchFamily="18" charset="0"/>
                  </a:rPr>
                  <a:t>What does the constrained problem look like now? </a:t>
                </a:r>
              </a:p>
              <a:p>
                <a:pPr marL="342900" indent="-342900">
                  <a:buFont typeface="Arial" panose="020B0604020202020204" pitchFamily="34" charset="0"/>
                  <a:buChar char="•"/>
                </a:pPr>
                <a:endParaRPr lang="en-CA" sz="24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CA" sz="2400" dirty="0">
                  <a:latin typeface="Times New Roman" panose="02020603050405020304" pitchFamily="18" charset="0"/>
                  <a:cs typeface="Times New Roman" panose="02020603050405020304" pitchFamily="18" charset="0"/>
                </a:endParaRPr>
              </a:p>
            </p:txBody>
          </p:sp>
        </mc:Choice>
        <mc:Fallback xmlns="">
          <p:sp>
            <p:nvSpPr>
              <p:cNvPr id="2" name="TextBox 1">
                <a:extLst>
                  <a:ext uri="{FF2B5EF4-FFF2-40B4-BE49-F238E27FC236}">
                    <a16:creationId xmlns:a16="http://schemas.microsoft.com/office/drawing/2014/main" id="{1F802931-4861-11EE-FE5D-795B2AF8AED3}"/>
                  </a:ext>
                </a:extLst>
              </p:cNvPr>
              <p:cNvSpPr txBox="1">
                <a:spLocks noRot="1" noChangeAspect="1" noMove="1" noResize="1" noEditPoints="1" noAdjustHandles="1" noChangeArrowheads="1" noChangeShapeType="1" noTextEdit="1"/>
              </p:cNvSpPr>
              <p:nvPr/>
            </p:nvSpPr>
            <p:spPr>
              <a:xfrm>
                <a:off x="533400" y="948850"/>
                <a:ext cx="10573512" cy="4551824"/>
              </a:xfrm>
              <a:prstGeom prst="rect">
                <a:avLst/>
              </a:prstGeom>
              <a:blipFill>
                <a:blip r:embed="rId3"/>
                <a:stretch>
                  <a:fillRect l="-923" t="-1072"/>
                </a:stretch>
              </a:blipFill>
            </p:spPr>
            <p:txBody>
              <a:bodyPr/>
              <a:lstStyle/>
              <a:p>
                <a:r>
                  <a:rPr lang="en-CA">
                    <a:noFill/>
                  </a:rPr>
                  <a:t> </a:t>
                </a:r>
              </a:p>
            </p:txBody>
          </p:sp>
        </mc:Fallback>
      </mc:AlternateContent>
    </p:spTree>
    <p:extLst>
      <p:ext uri="{BB962C8B-B14F-4D97-AF65-F5344CB8AC3E}">
        <p14:creationId xmlns:p14="http://schemas.microsoft.com/office/powerpoint/2010/main" val="232581388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2470404" y="1608139"/>
            <a:ext cx="7359396" cy="4572000"/>
          </a:xfrm>
        </p:spPr>
        <p:txBody>
          <a:bodyPr/>
          <a:lstStyle/>
          <a:p>
            <a:pPr lvl="1"/>
            <a:endParaRPr lang="en-US" dirty="0"/>
          </a:p>
          <a:p>
            <a:pPr lvl="1"/>
            <a:endParaRPr lang="en-US" dirty="0"/>
          </a:p>
        </p:txBody>
      </p:sp>
      <p:sp>
        <p:nvSpPr>
          <p:cNvPr id="6" name="Title 1">
            <a:extLst>
              <a:ext uri="{FF2B5EF4-FFF2-40B4-BE49-F238E27FC236}">
                <a16:creationId xmlns:a16="http://schemas.microsoft.com/office/drawing/2014/main" id="{2447C70A-E8CD-4D7B-8C00-FF6EC3DCB236}"/>
              </a:ext>
            </a:extLst>
          </p:cNvPr>
          <p:cNvSpPr txBox="1">
            <a:spLocks/>
          </p:cNvSpPr>
          <p:nvPr/>
        </p:nvSpPr>
        <p:spPr>
          <a:xfrm>
            <a:off x="381000" y="171610"/>
            <a:ext cx="10573512"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Linking Health Production and Time</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1F802931-4861-11EE-FE5D-795B2AF8AED3}"/>
                  </a:ext>
                </a:extLst>
              </p:cNvPr>
              <p:cNvSpPr txBox="1"/>
              <p:nvPr/>
            </p:nvSpPr>
            <p:spPr>
              <a:xfrm>
                <a:off x="533400" y="948850"/>
                <a:ext cx="10573512" cy="2308324"/>
              </a:xfrm>
              <a:prstGeom prst="rect">
                <a:avLst/>
              </a:prstGeom>
              <a:noFill/>
            </p:spPr>
            <p:txBody>
              <a:bodyPr wrap="square" rtlCol="0">
                <a:spAutoFit/>
              </a:bodyPr>
              <a:lstStyle/>
              <a:p>
                <a:pPr marL="342900" indent="-342900">
                  <a:buFont typeface="Arial" panose="020B0604020202020204" pitchFamily="34" charset="0"/>
                  <a:buChar char="•"/>
                </a:pPr>
                <a:r>
                  <a:rPr lang="en-CA" sz="2400" dirty="0">
                    <a:latin typeface="Times New Roman" panose="02020603050405020304" pitchFamily="18" charset="0"/>
                    <a:cs typeface="Times New Roman" panose="02020603050405020304" pitchFamily="18" charset="0"/>
                  </a:rPr>
                  <a:t>Time working </a:t>
                </a:r>
                <a14:m>
                  <m:oMath xmlns:m="http://schemas.openxmlformats.org/officeDocument/2006/math">
                    <m:r>
                      <a:rPr lang="en-CA" sz="2400" b="0" i="1" smtClean="0">
                        <a:latin typeface="Cambria Math" panose="02040503050406030204" pitchFamily="18" charset="0"/>
                        <a:cs typeface="Times New Roman" panose="02020603050405020304" pitchFamily="18" charset="0"/>
                      </a:rPr>
                      <m:t>⇒</m:t>
                    </m:r>
                    <m:r>
                      <a:rPr lang="en-CA" sz="2400" b="0" i="1" smtClean="0">
                        <a:latin typeface="Cambria Math" panose="02040503050406030204" pitchFamily="18" charset="0"/>
                        <a:cs typeface="Times New Roman" panose="02020603050405020304" pitchFamily="18" charset="0"/>
                      </a:rPr>
                      <m:t>𝐼𝑛𝑐𝑜𝑚𝑒</m:t>
                    </m:r>
                    <m:r>
                      <a:rPr lang="en-CA" sz="2400" b="0" i="1" smtClean="0">
                        <a:latin typeface="Cambria Math" panose="02040503050406030204" pitchFamily="18" charset="0"/>
                        <a:cs typeface="Times New Roman" panose="02020603050405020304" pitchFamily="18" charset="0"/>
                      </a:rPr>
                      <m:t>, </m:t>
                    </m:r>
                  </m:oMath>
                </a14:m>
                <a:r>
                  <a:rPr lang="en-CA" sz="2400" dirty="0">
                    <a:latin typeface="Times New Roman" panose="02020603050405020304" pitchFamily="18" charset="0"/>
                    <a:cs typeface="Times New Roman" panose="02020603050405020304" pitchFamily="18" charset="0"/>
                  </a:rPr>
                  <a:t>used to “purchase” </a:t>
                </a:r>
                <a14:m>
                  <m:oMath xmlns:m="http://schemas.openxmlformats.org/officeDocument/2006/math">
                    <m:r>
                      <a:rPr lang="en-CA" sz="2400" b="0" i="1" smtClean="0">
                        <a:latin typeface="Cambria Math" panose="02040503050406030204" pitchFamily="18" charset="0"/>
                        <a:cs typeface="Times New Roman" panose="02020603050405020304" pitchFamily="18" charset="0"/>
                      </a:rPr>
                      <m:t>𝐻</m:t>
                    </m:r>
                  </m:oMath>
                </a14:m>
                <a:r>
                  <a:rPr lang="en-CA" sz="2400" dirty="0">
                    <a:latin typeface="Times New Roman" panose="02020603050405020304" pitchFamily="18" charset="0"/>
                    <a:cs typeface="Times New Roman" panose="02020603050405020304" pitchFamily="18" charset="0"/>
                  </a:rPr>
                  <a:t> or </a:t>
                </a:r>
                <a14:m>
                  <m:oMath xmlns:m="http://schemas.openxmlformats.org/officeDocument/2006/math">
                    <m:r>
                      <a:rPr lang="en-CA" sz="2400" b="0" i="1" smtClean="0">
                        <a:latin typeface="Cambria Math" panose="02040503050406030204" pitchFamily="18" charset="0"/>
                        <a:cs typeface="Times New Roman" panose="02020603050405020304" pitchFamily="18" charset="0"/>
                      </a:rPr>
                      <m:t>𝑍</m:t>
                    </m:r>
                  </m:oMath>
                </a14:m>
                <a:endParaRPr lang="en-CA" sz="24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CA" sz="2400" dirty="0">
                    <a:latin typeface="Times New Roman" panose="02020603050405020304" pitchFamily="18" charset="0"/>
                    <a:cs typeface="Times New Roman" panose="02020603050405020304" pitchFamily="18" charset="0"/>
                  </a:rPr>
                  <a:t>Time in leisure </a:t>
                </a:r>
                <a14:m>
                  <m:oMath xmlns:m="http://schemas.openxmlformats.org/officeDocument/2006/math">
                    <m:r>
                      <a:rPr lang="en-CA" sz="2400" b="0" i="1" smtClean="0">
                        <a:latin typeface="Cambria Math" panose="02040503050406030204" pitchFamily="18" charset="0"/>
                        <a:cs typeface="Times New Roman" panose="02020603050405020304" pitchFamily="18" charset="0"/>
                      </a:rPr>
                      <m:t>⇒</m:t>
                    </m:r>
                  </m:oMath>
                </a14:m>
                <a:r>
                  <a:rPr lang="en-CA" sz="2400" dirty="0">
                    <a:latin typeface="Times New Roman" panose="02020603050405020304" pitchFamily="18" charset="0"/>
                    <a:cs typeface="Times New Roman" panose="02020603050405020304" pitchFamily="18" charset="0"/>
                  </a:rPr>
                  <a:t> direct consumption of </a:t>
                </a:r>
                <a14:m>
                  <m:oMath xmlns:m="http://schemas.openxmlformats.org/officeDocument/2006/math">
                    <m:r>
                      <a:rPr lang="en-CA" sz="2400" b="0" i="1" smtClean="0">
                        <a:latin typeface="Cambria Math" panose="02040503050406030204" pitchFamily="18" charset="0"/>
                        <a:cs typeface="Times New Roman" panose="02020603050405020304" pitchFamily="18" charset="0"/>
                      </a:rPr>
                      <m:t>𝑍</m:t>
                    </m:r>
                  </m:oMath>
                </a14:m>
                <a:endParaRPr lang="en-CA" sz="24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CA" sz="2400" dirty="0">
                    <a:latin typeface="Times New Roman" panose="02020603050405020304" pitchFamily="18" charset="0"/>
                    <a:cs typeface="Times New Roman" panose="02020603050405020304" pitchFamily="18" charset="0"/>
                  </a:rPr>
                  <a:t>Time in health production </a:t>
                </a:r>
                <a14:m>
                  <m:oMath xmlns:m="http://schemas.openxmlformats.org/officeDocument/2006/math">
                    <m:r>
                      <a:rPr lang="en-CA" sz="2400" b="0" i="1" smtClean="0">
                        <a:latin typeface="Cambria Math" panose="02040503050406030204" pitchFamily="18" charset="0"/>
                        <a:cs typeface="Times New Roman" panose="02020603050405020304" pitchFamily="18" charset="0"/>
                      </a:rPr>
                      <m:t>⇒</m:t>
                    </m:r>
                  </m:oMath>
                </a14:m>
                <a:r>
                  <a:rPr lang="en-CA" sz="2400" dirty="0">
                    <a:latin typeface="Times New Roman" panose="02020603050405020304" pitchFamily="18" charset="0"/>
                    <a:cs typeface="Times New Roman" panose="02020603050405020304" pitchFamily="18" charset="0"/>
                  </a:rPr>
                  <a:t> direct consumption of </a:t>
                </a:r>
                <a14:m>
                  <m:oMath xmlns:m="http://schemas.openxmlformats.org/officeDocument/2006/math">
                    <m:r>
                      <a:rPr lang="en-CA" sz="2400" b="0" i="1" smtClean="0">
                        <a:latin typeface="Cambria Math" panose="02040503050406030204" pitchFamily="18" charset="0"/>
                        <a:cs typeface="Times New Roman" panose="02020603050405020304" pitchFamily="18" charset="0"/>
                      </a:rPr>
                      <m:t>𝐻</m:t>
                    </m:r>
                  </m:oMath>
                </a14:m>
                <a:endParaRPr lang="en-CA" sz="24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CA" sz="2400" dirty="0">
                    <a:latin typeface="Times New Roman" panose="02020603050405020304" pitchFamily="18" charset="0"/>
                    <a:cs typeface="Times New Roman" panose="02020603050405020304" pitchFamily="18" charset="0"/>
                  </a:rPr>
                  <a:t>Time sick </a:t>
                </a:r>
                <a14:m>
                  <m:oMath xmlns:m="http://schemas.openxmlformats.org/officeDocument/2006/math">
                    <m:r>
                      <a:rPr lang="en-CA" sz="2400" b="0" i="1" smtClean="0">
                        <a:latin typeface="Cambria Math" panose="02040503050406030204" pitchFamily="18" charset="0"/>
                        <a:cs typeface="Times New Roman" panose="02020603050405020304" pitchFamily="18" charset="0"/>
                      </a:rPr>
                      <m:t>⇒</m:t>
                    </m:r>
                  </m:oMath>
                </a14:m>
                <a:r>
                  <a:rPr lang="en-CA" sz="2400" dirty="0">
                    <a:latin typeface="Times New Roman" panose="02020603050405020304" pitchFamily="18" charset="0"/>
                    <a:cs typeface="Times New Roman" panose="02020603050405020304" pitchFamily="18" charset="0"/>
                  </a:rPr>
                  <a:t> wasting time (nothing is produced)</a:t>
                </a:r>
              </a:p>
              <a:p>
                <a:endParaRPr lang="en-CA" sz="24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CA" sz="2400" dirty="0">
                  <a:latin typeface="Times New Roman" panose="02020603050405020304" pitchFamily="18" charset="0"/>
                  <a:cs typeface="Times New Roman" panose="02020603050405020304" pitchFamily="18" charset="0"/>
                </a:endParaRPr>
              </a:p>
            </p:txBody>
          </p:sp>
        </mc:Choice>
        <mc:Fallback xmlns="">
          <p:sp>
            <p:nvSpPr>
              <p:cNvPr id="2" name="TextBox 1">
                <a:extLst>
                  <a:ext uri="{FF2B5EF4-FFF2-40B4-BE49-F238E27FC236}">
                    <a16:creationId xmlns:a16="http://schemas.microsoft.com/office/drawing/2014/main" id="{1F802931-4861-11EE-FE5D-795B2AF8AED3}"/>
                  </a:ext>
                </a:extLst>
              </p:cNvPr>
              <p:cNvSpPr txBox="1">
                <a:spLocks noRot="1" noChangeAspect="1" noMove="1" noResize="1" noEditPoints="1" noAdjustHandles="1" noChangeArrowheads="1" noChangeShapeType="1" noTextEdit="1"/>
              </p:cNvSpPr>
              <p:nvPr/>
            </p:nvSpPr>
            <p:spPr>
              <a:xfrm>
                <a:off x="533400" y="948850"/>
                <a:ext cx="10573512" cy="2308324"/>
              </a:xfrm>
              <a:prstGeom prst="rect">
                <a:avLst/>
              </a:prstGeom>
              <a:blipFill>
                <a:blip r:embed="rId3"/>
                <a:stretch>
                  <a:fillRect l="-807" t="-2116"/>
                </a:stretch>
              </a:blipFill>
            </p:spPr>
            <p:txBody>
              <a:bodyPr/>
              <a:lstStyle/>
              <a:p>
                <a:r>
                  <a:rPr lang="en-CA">
                    <a:noFill/>
                  </a:rPr>
                  <a:t> </a:t>
                </a:r>
              </a:p>
            </p:txBody>
          </p:sp>
        </mc:Fallback>
      </mc:AlternateContent>
    </p:spTree>
    <p:extLst>
      <p:ext uri="{BB962C8B-B14F-4D97-AF65-F5344CB8AC3E}">
        <p14:creationId xmlns:p14="http://schemas.microsoft.com/office/powerpoint/2010/main" val="209627688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2470404" y="1608139"/>
            <a:ext cx="7359396" cy="4572000"/>
          </a:xfrm>
        </p:spPr>
        <p:txBody>
          <a:bodyPr/>
          <a:lstStyle/>
          <a:p>
            <a:pPr lvl="1"/>
            <a:endParaRPr lang="en-US" dirty="0"/>
          </a:p>
          <a:p>
            <a:pPr lvl="1"/>
            <a:endParaRPr lang="en-US" dirty="0"/>
          </a:p>
        </p:txBody>
      </p:sp>
      <p:sp>
        <p:nvSpPr>
          <p:cNvPr id="6" name="Title 1">
            <a:extLst>
              <a:ext uri="{FF2B5EF4-FFF2-40B4-BE49-F238E27FC236}">
                <a16:creationId xmlns:a16="http://schemas.microsoft.com/office/drawing/2014/main" id="{2447C70A-E8CD-4D7B-8C00-FF6EC3DCB236}"/>
              </a:ext>
            </a:extLst>
          </p:cNvPr>
          <p:cNvSpPr txBox="1">
            <a:spLocks/>
          </p:cNvSpPr>
          <p:nvPr/>
        </p:nvSpPr>
        <p:spPr>
          <a:xfrm>
            <a:off x="381000" y="171610"/>
            <a:ext cx="10573512"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Linking Health Production and Time</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1F802931-4861-11EE-FE5D-795B2AF8AED3}"/>
                  </a:ext>
                </a:extLst>
              </p:cNvPr>
              <p:cNvSpPr txBox="1"/>
              <p:nvPr/>
            </p:nvSpPr>
            <p:spPr>
              <a:xfrm>
                <a:off x="533400" y="948850"/>
                <a:ext cx="10573512" cy="4154984"/>
              </a:xfrm>
              <a:prstGeom prst="rect">
                <a:avLst/>
              </a:prstGeom>
              <a:noFill/>
            </p:spPr>
            <p:txBody>
              <a:bodyPr wrap="square" rtlCol="0">
                <a:spAutoFit/>
              </a:bodyPr>
              <a:lstStyle/>
              <a:p>
                <a:pPr marL="342900" indent="-342900">
                  <a:buFont typeface="Arial" panose="020B0604020202020204" pitchFamily="34" charset="0"/>
                  <a:buChar char="•"/>
                </a:pPr>
                <a:r>
                  <a:rPr lang="en-CA" sz="2400" dirty="0">
                    <a:latin typeface="Times New Roman" panose="02020603050405020304" pitchFamily="18" charset="0"/>
                    <a:cs typeface="Times New Roman" panose="02020603050405020304" pitchFamily="18" charset="0"/>
                  </a:rPr>
                  <a:t>Time working </a:t>
                </a:r>
                <a14:m>
                  <m:oMath xmlns:m="http://schemas.openxmlformats.org/officeDocument/2006/math">
                    <m:r>
                      <a:rPr lang="en-CA" sz="2400" b="0" i="1" smtClean="0">
                        <a:latin typeface="Cambria Math" panose="02040503050406030204" pitchFamily="18" charset="0"/>
                        <a:cs typeface="Times New Roman" panose="02020603050405020304" pitchFamily="18" charset="0"/>
                      </a:rPr>
                      <m:t>⇒</m:t>
                    </m:r>
                    <m:r>
                      <a:rPr lang="en-CA" sz="2400" b="0" i="1" smtClean="0">
                        <a:latin typeface="Cambria Math" panose="02040503050406030204" pitchFamily="18" charset="0"/>
                        <a:cs typeface="Times New Roman" panose="02020603050405020304" pitchFamily="18" charset="0"/>
                      </a:rPr>
                      <m:t>𝐼𝑛𝑐𝑜𝑚𝑒</m:t>
                    </m:r>
                    <m:r>
                      <a:rPr lang="en-CA" sz="2400" b="0" i="1" smtClean="0">
                        <a:latin typeface="Cambria Math" panose="02040503050406030204" pitchFamily="18" charset="0"/>
                        <a:cs typeface="Times New Roman" panose="02020603050405020304" pitchFamily="18" charset="0"/>
                      </a:rPr>
                      <m:t>, </m:t>
                    </m:r>
                  </m:oMath>
                </a14:m>
                <a:r>
                  <a:rPr lang="en-CA" sz="2400" dirty="0">
                    <a:latin typeface="Times New Roman" panose="02020603050405020304" pitchFamily="18" charset="0"/>
                    <a:cs typeface="Times New Roman" panose="02020603050405020304" pitchFamily="18" charset="0"/>
                  </a:rPr>
                  <a:t>used to “purchase” </a:t>
                </a:r>
                <a14:m>
                  <m:oMath xmlns:m="http://schemas.openxmlformats.org/officeDocument/2006/math">
                    <m:r>
                      <a:rPr lang="en-CA" sz="2400" b="0" i="1" smtClean="0">
                        <a:latin typeface="Cambria Math" panose="02040503050406030204" pitchFamily="18" charset="0"/>
                        <a:cs typeface="Times New Roman" panose="02020603050405020304" pitchFamily="18" charset="0"/>
                      </a:rPr>
                      <m:t>𝐻</m:t>
                    </m:r>
                  </m:oMath>
                </a14:m>
                <a:r>
                  <a:rPr lang="en-CA" sz="2400" dirty="0">
                    <a:latin typeface="Times New Roman" panose="02020603050405020304" pitchFamily="18" charset="0"/>
                    <a:cs typeface="Times New Roman" panose="02020603050405020304" pitchFamily="18" charset="0"/>
                  </a:rPr>
                  <a:t> or </a:t>
                </a:r>
                <a14:m>
                  <m:oMath xmlns:m="http://schemas.openxmlformats.org/officeDocument/2006/math">
                    <m:r>
                      <a:rPr lang="en-CA" sz="2400" b="0" i="1" smtClean="0">
                        <a:latin typeface="Cambria Math" panose="02040503050406030204" pitchFamily="18" charset="0"/>
                        <a:cs typeface="Times New Roman" panose="02020603050405020304" pitchFamily="18" charset="0"/>
                      </a:rPr>
                      <m:t>𝑍</m:t>
                    </m:r>
                  </m:oMath>
                </a14:m>
                <a:endParaRPr lang="en-CA" sz="24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CA" sz="2400" dirty="0">
                    <a:latin typeface="Times New Roman" panose="02020603050405020304" pitchFamily="18" charset="0"/>
                    <a:cs typeface="Times New Roman" panose="02020603050405020304" pitchFamily="18" charset="0"/>
                  </a:rPr>
                  <a:t>Time in leisure </a:t>
                </a:r>
                <a14:m>
                  <m:oMath xmlns:m="http://schemas.openxmlformats.org/officeDocument/2006/math">
                    <m:r>
                      <a:rPr lang="en-CA" sz="2400" b="0" i="1" smtClean="0">
                        <a:latin typeface="Cambria Math" panose="02040503050406030204" pitchFamily="18" charset="0"/>
                        <a:cs typeface="Times New Roman" panose="02020603050405020304" pitchFamily="18" charset="0"/>
                      </a:rPr>
                      <m:t>⇒</m:t>
                    </m:r>
                  </m:oMath>
                </a14:m>
                <a:r>
                  <a:rPr lang="en-CA" sz="2400" dirty="0">
                    <a:latin typeface="Times New Roman" panose="02020603050405020304" pitchFamily="18" charset="0"/>
                    <a:cs typeface="Times New Roman" panose="02020603050405020304" pitchFamily="18" charset="0"/>
                  </a:rPr>
                  <a:t> direct consumption of </a:t>
                </a:r>
                <a14:m>
                  <m:oMath xmlns:m="http://schemas.openxmlformats.org/officeDocument/2006/math">
                    <m:r>
                      <a:rPr lang="en-CA" sz="2400" b="0" i="1" smtClean="0">
                        <a:latin typeface="Cambria Math" panose="02040503050406030204" pitchFamily="18" charset="0"/>
                        <a:cs typeface="Times New Roman" panose="02020603050405020304" pitchFamily="18" charset="0"/>
                      </a:rPr>
                      <m:t>𝑍</m:t>
                    </m:r>
                  </m:oMath>
                </a14:m>
                <a:endParaRPr lang="en-CA" sz="24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CA" sz="2400" dirty="0">
                    <a:latin typeface="Times New Roman" panose="02020603050405020304" pitchFamily="18" charset="0"/>
                    <a:cs typeface="Times New Roman" panose="02020603050405020304" pitchFamily="18" charset="0"/>
                  </a:rPr>
                  <a:t>Time in health production </a:t>
                </a:r>
                <a14:m>
                  <m:oMath xmlns:m="http://schemas.openxmlformats.org/officeDocument/2006/math">
                    <m:r>
                      <a:rPr lang="en-CA" sz="2400" b="0" i="1" smtClean="0">
                        <a:latin typeface="Cambria Math" panose="02040503050406030204" pitchFamily="18" charset="0"/>
                        <a:cs typeface="Times New Roman" panose="02020603050405020304" pitchFamily="18" charset="0"/>
                      </a:rPr>
                      <m:t>⇒</m:t>
                    </m:r>
                  </m:oMath>
                </a14:m>
                <a:r>
                  <a:rPr lang="en-CA" sz="2400" dirty="0">
                    <a:latin typeface="Times New Roman" panose="02020603050405020304" pitchFamily="18" charset="0"/>
                    <a:cs typeface="Times New Roman" panose="02020603050405020304" pitchFamily="18" charset="0"/>
                  </a:rPr>
                  <a:t> direct consumption of </a:t>
                </a:r>
                <a14:m>
                  <m:oMath xmlns:m="http://schemas.openxmlformats.org/officeDocument/2006/math">
                    <m:r>
                      <a:rPr lang="en-CA" sz="2400" b="0" i="1" smtClean="0">
                        <a:latin typeface="Cambria Math" panose="02040503050406030204" pitchFamily="18" charset="0"/>
                        <a:cs typeface="Times New Roman" panose="02020603050405020304" pitchFamily="18" charset="0"/>
                      </a:rPr>
                      <m:t>𝐻</m:t>
                    </m:r>
                  </m:oMath>
                </a14:m>
                <a:endParaRPr lang="en-CA" sz="24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CA" sz="2400" dirty="0">
                    <a:latin typeface="Times New Roman" panose="02020603050405020304" pitchFamily="18" charset="0"/>
                    <a:cs typeface="Times New Roman" panose="02020603050405020304" pitchFamily="18" charset="0"/>
                  </a:rPr>
                  <a:t>Time sick </a:t>
                </a:r>
                <a14:m>
                  <m:oMath xmlns:m="http://schemas.openxmlformats.org/officeDocument/2006/math">
                    <m:r>
                      <a:rPr lang="en-CA" sz="2400" b="0" i="1" smtClean="0">
                        <a:latin typeface="Cambria Math" panose="02040503050406030204" pitchFamily="18" charset="0"/>
                        <a:cs typeface="Times New Roman" panose="02020603050405020304" pitchFamily="18" charset="0"/>
                      </a:rPr>
                      <m:t>⇒</m:t>
                    </m:r>
                  </m:oMath>
                </a14:m>
                <a:r>
                  <a:rPr lang="en-CA" sz="2400" dirty="0">
                    <a:latin typeface="Times New Roman" panose="02020603050405020304" pitchFamily="18" charset="0"/>
                    <a:cs typeface="Times New Roman" panose="02020603050405020304" pitchFamily="18" charset="0"/>
                  </a:rPr>
                  <a:t> wasting time (</a:t>
                </a:r>
                <a:r>
                  <a:rPr lang="en-CA" sz="2400" u="sng" dirty="0">
                    <a:solidFill>
                      <a:schemeClr val="accent2">
                        <a:lumMod val="75000"/>
                      </a:schemeClr>
                    </a:solidFill>
                    <a:latin typeface="Times New Roman" panose="02020603050405020304" pitchFamily="18" charset="0"/>
                    <a:cs typeface="Times New Roman" panose="02020603050405020304" pitchFamily="18" charset="0"/>
                  </a:rPr>
                  <a:t>health influences this!</a:t>
                </a:r>
                <a:r>
                  <a:rPr lang="en-CA" sz="2400" dirty="0">
                    <a:latin typeface="Times New Roman" panose="02020603050405020304" pitchFamily="18" charset="0"/>
                    <a:cs typeface="Times New Roman" panose="02020603050405020304" pitchFamily="18" charset="0"/>
                  </a:rPr>
                  <a:t>)</a:t>
                </a:r>
              </a:p>
              <a:p>
                <a:pPr marL="342900" indent="-342900">
                  <a:buFont typeface="Arial" panose="020B0604020202020204" pitchFamily="34" charset="0"/>
                  <a:buChar char="•"/>
                </a:pPr>
                <a:endParaRPr lang="en-CA" sz="2400" dirty="0">
                  <a:latin typeface="Times New Roman" panose="02020603050405020304" pitchFamily="18" charset="0"/>
                  <a:cs typeface="Times New Roman" panose="02020603050405020304" pitchFamily="18" charset="0"/>
                </a:endParaRPr>
              </a:p>
              <a:p>
                <a:r>
                  <a:rPr lang="en-CA" sz="2400" dirty="0">
                    <a:latin typeface="Times New Roman" panose="02020603050405020304" pitchFamily="18" charset="0"/>
                    <a:cs typeface="Times New Roman" panose="02020603050405020304" pitchFamily="18" charset="0"/>
                  </a:rPr>
                  <a:t>Hence, we can convert </a:t>
                </a:r>
                <a:r>
                  <a:rPr lang="en-CA" sz="2400" b="1" dirty="0">
                    <a:latin typeface="Times New Roman" panose="02020603050405020304" pitchFamily="18" charset="0"/>
                    <a:cs typeface="Times New Roman" panose="02020603050405020304" pitchFamily="18" charset="0"/>
                  </a:rPr>
                  <a:t>time </a:t>
                </a:r>
                <a:r>
                  <a:rPr lang="en-CA" sz="2400" dirty="0">
                    <a:latin typeface="Times New Roman" panose="02020603050405020304" pitchFamily="18" charset="0"/>
                    <a:cs typeface="Times New Roman" panose="02020603050405020304" pitchFamily="18" charset="0"/>
                  </a:rPr>
                  <a:t>constraints to </a:t>
                </a:r>
                <a:r>
                  <a:rPr lang="en-CA" sz="2400" b="1" dirty="0">
                    <a:latin typeface="Times New Roman" panose="02020603050405020304" pitchFamily="18" charset="0"/>
                    <a:cs typeface="Times New Roman" panose="02020603050405020304" pitchFamily="18" charset="0"/>
                  </a:rPr>
                  <a:t>budget constraints: </a:t>
                </a:r>
              </a:p>
              <a:p>
                <a:pPr/>
                <a14:m>
                  <m:oMathPara xmlns:m="http://schemas.openxmlformats.org/officeDocument/2006/math">
                    <m:oMathParaPr>
                      <m:jc m:val="centerGroup"/>
                    </m:oMathParaPr>
                    <m:oMath xmlns:m="http://schemas.openxmlformats.org/officeDocument/2006/math">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𝑌</m:t>
                          </m:r>
                        </m:e>
                        <m:sub>
                          <m:r>
                            <a:rPr lang="en-CA" sz="2400" b="0" i="1" smtClean="0">
                              <a:latin typeface="Cambria Math" panose="02040503050406030204" pitchFamily="18" charset="0"/>
                              <a:cs typeface="Times New Roman" panose="02020603050405020304" pitchFamily="18" charset="0"/>
                            </a:rPr>
                            <m:t>𝑡</m:t>
                          </m:r>
                        </m:sub>
                      </m:sSub>
                      <m:r>
                        <a:rPr lang="en-CA" sz="2400" b="0" i="1" smtClean="0">
                          <a:latin typeface="Cambria Math" panose="02040503050406030204" pitchFamily="18" charset="0"/>
                          <a:cs typeface="Times New Roman" panose="02020603050405020304" pitchFamily="18" charset="0"/>
                        </a:rPr>
                        <m:t>=</m:t>
                      </m:r>
                      <m:r>
                        <a:rPr lang="en-CA" sz="2400" b="0" i="1" smtClean="0">
                          <a:latin typeface="Cambria Math" panose="02040503050406030204" pitchFamily="18" charset="0"/>
                          <a:cs typeface="Times New Roman" panose="02020603050405020304" pitchFamily="18" charset="0"/>
                        </a:rPr>
                        <m:t>𝑤</m:t>
                      </m:r>
                      <m:sSup>
                        <m:sSupPr>
                          <m:ctrlPr>
                            <a:rPr lang="en-CA" sz="2400" b="0" i="1" smtClean="0">
                              <a:latin typeface="Cambria Math" panose="02040503050406030204" pitchFamily="18" charset="0"/>
                              <a:cs typeface="Times New Roman" panose="02020603050405020304" pitchFamily="18" charset="0"/>
                            </a:rPr>
                          </m:ctrlPr>
                        </m:sSupPr>
                        <m:e>
                          <m:r>
                            <a:rPr lang="en-CA" sz="2400" b="0" i="1" smtClean="0">
                              <a:latin typeface="Cambria Math" panose="02040503050406030204" pitchFamily="18" charset="0"/>
                              <a:cs typeface="Times New Roman" panose="02020603050405020304" pitchFamily="18" charset="0"/>
                            </a:rPr>
                            <m:t>𝑇</m:t>
                          </m:r>
                        </m:e>
                        <m:sup>
                          <m:r>
                            <a:rPr lang="en-CA" sz="2400" b="0" i="1" smtClean="0">
                              <a:latin typeface="Cambria Math" panose="02040503050406030204" pitchFamily="18" charset="0"/>
                              <a:cs typeface="Times New Roman" panose="02020603050405020304" pitchFamily="18" charset="0"/>
                            </a:rPr>
                            <m:t>𝑊</m:t>
                          </m:r>
                        </m:sup>
                      </m:sSup>
                    </m:oMath>
                  </m:oMathPara>
                </a14:m>
                <a:endParaRPr lang="en-CA" sz="2400" b="0" dirty="0">
                  <a:latin typeface="Times New Roman" panose="020206030504050203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sSub>
                        <m:sSubPr>
                          <m:ctrlPr>
                            <a:rPr lang="en-CA" sz="2400" i="1">
                              <a:latin typeface="Cambria Math" panose="02040503050406030204" pitchFamily="18" charset="0"/>
                              <a:cs typeface="Times New Roman" panose="02020603050405020304" pitchFamily="18" charset="0"/>
                            </a:rPr>
                          </m:ctrlPr>
                        </m:sSubPr>
                        <m:e>
                          <m:r>
                            <a:rPr lang="en-CA" sz="2400" i="1">
                              <a:latin typeface="Cambria Math" panose="02040503050406030204" pitchFamily="18" charset="0"/>
                              <a:cs typeface="Times New Roman" panose="02020603050405020304" pitchFamily="18" charset="0"/>
                            </a:rPr>
                            <m:t>𝑝</m:t>
                          </m:r>
                        </m:e>
                        <m:sub>
                          <m:r>
                            <a:rPr lang="en-CA" sz="2400" i="1">
                              <a:latin typeface="Cambria Math" panose="02040503050406030204" pitchFamily="18" charset="0"/>
                              <a:cs typeface="Times New Roman" panose="02020603050405020304" pitchFamily="18" charset="0"/>
                            </a:rPr>
                            <m:t>h</m:t>
                          </m:r>
                        </m:sub>
                      </m:sSub>
                      <m:sSub>
                        <m:sSubPr>
                          <m:ctrlPr>
                            <a:rPr lang="en-CA" sz="2400" i="1">
                              <a:latin typeface="Cambria Math" panose="02040503050406030204" pitchFamily="18" charset="0"/>
                              <a:cs typeface="Times New Roman" panose="02020603050405020304" pitchFamily="18" charset="0"/>
                            </a:rPr>
                          </m:ctrlPr>
                        </m:sSubPr>
                        <m:e>
                          <m:r>
                            <a:rPr lang="en-CA" sz="2400" i="1">
                              <a:latin typeface="Cambria Math" panose="02040503050406030204" pitchFamily="18" charset="0"/>
                              <a:cs typeface="Times New Roman" panose="02020603050405020304" pitchFamily="18" charset="0"/>
                            </a:rPr>
                            <m:t>h</m:t>
                          </m:r>
                        </m:e>
                        <m:sub>
                          <m:r>
                            <a:rPr lang="en-CA" sz="2400" i="1">
                              <a:latin typeface="Cambria Math" panose="02040503050406030204" pitchFamily="18" charset="0"/>
                              <a:cs typeface="Times New Roman" panose="02020603050405020304" pitchFamily="18" charset="0"/>
                            </a:rPr>
                            <m:t>𝑖𝑡</m:t>
                          </m:r>
                        </m:sub>
                      </m:sSub>
                      <m:r>
                        <a:rPr lang="en-CA" sz="2400" i="1">
                          <a:latin typeface="Cambria Math" panose="02040503050406030204" pitchFamily="18" charset="0"/>
                          <a:cs typeface="Times New Roman" panose="02020603050405020304" pitchFamily="18" charset="0"/>
                        </a:rPr>
                        <m:t>+</m:t>
                      </m:r>
                      <m:sSub>
                        <m:sSubPr>
                          <m:ctrlPr>
                            <a:rPr lang="en-CA" sz="2400" i="1">
                              <a:latin typeface="Cambria Math" panose="02040503050406030204" pitchFamily="18" charset="0"/>
                              <a:cs typeface="Times New Roman" panose="02020603050405020304" pitchFamily="18" charset="0"/>
                            </a:rPr>
                          </m:ctrlPr>
                        </m:sSubPr>
                        <m:e>
                          <m:r>
                            <a:rPr lang="en-CA" sz="2400" i="1">
                              <a:latin typeface="Cambria Math" panose="02040503050406030204" pitchFamily="18" charset="0"/>
                              <a:cs typeface="Times New Roman" panose="02020603050405020304" pitchFamily="18" charset="0"/>
                            </a:rPr>
                            <m:t>𝑝</m:t>
                          </m:r>
                        </m:e>
                        <m:sub>
                          <m:r>
                            <a:rPr lang="en-CA" sz="2400" i="1">
                              <a:latin typeface="Cambria Math" panose="02040503050406030204" pitchFamily="18" charset="0"/>
                              <a:cs typeface="Times New Roman" panose="02020603050405020304" pitchFamily="18" charset="0"/>
                            </a:rPr>
                            <m:t>𝑧</m:t>
                          </m:r>
                        </m:sub>
                      </m:sSub>
                      <m:sSub>
                        <m:sSubPr>
                          <m:ctrlPr>
                            <a:rPr lang="en-CA" sz="2400" i="1">
                              <a:latin typeface="Cambria Math" panose="02040503050406030204" pitchFamily="18" charset="0"/>
                              <a:cs typeface="Times New Roman" panose="02020603050405020304" pitchFamily="18" charset="0"/>
                            </a:rPr>
                          </m:ctrlPr>
                        </m:sSubPr>
                        <m:e>
                          <m:r>
                            <a:rPr lang="en-CA" sz="2400" i="1">
                              <a:latin typeface="Cambria Math" panose="02040503050406030204" pitchFamily="18" charset="0"/>
                              <a:cs typeface="Times New Roman" panose="02020603050405020304" pitchFamily="18" charset="0"/>
                            </a:rPr>
                            <m:t>𝑧</m:t>
                          </m:r>
                        </m:e>
                        <m:sub>
                          <m:r>
                            <a:rPr lang="en-CA" sz="2400" i="1">
                              <a:latin typeface="Cambria Math" panose="02040503050406030204" pitchFamily="18" charset="0"/>
                              <a:cs typeface="Times New Roman" panose="02020603050405020304" pitchFamily="18" charset="0"/>
                            </a:rPr>
                            <m:t>𝑖𝑡</m:t>
                          </m:r>
                        </m:sub>
                      </m:sSub>
                      <m:r>
                        <a:rPr lang="en-CA" sz="2400" i="1">
                          <a:latin typeface="Cambria Math" panose="02040503050406030204" pitchFamily="18" charset="0"/>
                          <a:cs typeface="Times New Roman" panose="02020603050405020304" pitchFamily="18" charset="0"/>
                        </a:rPr>
                        <m:t>≤</m:t>
                      </m:r>
                      <m:sSub>
                        <m:sSubPr>
                          <m:ctrlPr>
                            <a:rPr lang="en-CA" sz="2400" i="1">
                              <a:latin typeface="Cambria Math" panose="02040503050406030204" pitchFamily="18" charset="0"/>
                              <a:cs typeface="Times New Roman" panose="02020603050405020304" pitchFamily="18" charset="0"/>
                            </a:rPr>
                          </m:ctrlPr>
                        </m:sSubPr>
                        <m:e>
                          <m:r>
                            <a:rPr lang="en-CA" sz="2400" i="1">
                              <a:latin typeface="Cambria Math" panose="02040503050406030204" pitchFamily="18" charset="0"/>
                              <a:cs typeface="Times New Roman" panose="02020603050405020304" pitchFamily="18" charset="0"/>
                            </a:rPr>
                            <m:t>𝑌</m:t>
                          </m:r>
                        </m:e>
                        <m:sub>
                          <m:r>
                            <a:rPr lang="en-CA" sz="2400" i="1">
                              <a:latin typeface="Cambria Math" panose="02040503050406030204" pitchFamily="18" charset="0"/>
                              <a:cs typeface="Times New Roman" panose="02020603050405020304" pitchFamily="18" charset="0"/>
                            </a:rPr>
                            <m:t>𝑡</m:t>
                          </m:r>
                        </m:sub>
                      </m:sSub>
                      <m:r>
                        <a:rPr lang="en-CA" sz="2400" i="1">
                          <a:latin typeface="Cambria Math" panose="02040503050406030204" pitchFamily="18" charset="0"/>
                          <a:cs typeface="Times New Roman" panose="02020603050405020304" pitchFamily="18" charset="0"/>
                        </a:rPr>
                        <m:t>+</m:t>
                      </m:r>
                      <m:r>
                        <a:rPr lang="en-CA" sz="2400" i="1">
                          <a:latin typeface="Cambria Math" panose="02040503050406030204" pitchFamily="18" charset="0"/>
                          <a:cs typeface="Times New Roman" panose="02020603050405020304" pitchFamily="18" charset="0"/>
                        </a:rPr>
                        <m:t>𝑦</m:t>
                      </m:r>
                      <m:r>
                        <a:rPr lang="en-CA" sz="2400" i="1">
                          <a:latin typeface="Cambria Math" panose="02040503050406030204" pitchFamily="18" charset="0"/>
                          <a:cs typeface="Times New Roman" panose="02020603050405020304" pitchFamily="18" charset="0"/>
                        </a:rPr>
                        <m:t>(</m:t>
                      </m:r>
                      <m:sSub>
                        <m:sSubPr>
                          <m:ctrlPr>
                            <a:rPr lang="en-CA" sz="2400" i="1">
                              <a:latin typeface="Cambria Math" panose="02040503050406030204" pitchFamily="18" charset="0"/>
                              <a:cs typeface="Times New Roman" panose="02020603050405020304" pitchFamily="18" charset="0"/>
                            </a:rPr>
                          </m:ctrlPr>
                        </m:sSubPr>
                        <m:e>
                          <m:r>
                            <a:rPr lang="en-CA" sz="2400" i="1">
                              <a:latin typeface="Cambria Math" panose="02040503050406030204" pitchFamily="18" charset="0"/>
                              <a:cs typeface="Times New Roman" panose="02020603050405020304" pitchFamily="18" charset="0"/>
                            </a:rPr>
                            <m:t>𝐻</m:t>
                          </m:r>
                        </m:e>
                        <m:sub>
                          <m:r>
                            <a:rPr lang="en-CA" sz="2400" i="1">
                              <a:latin typeface="Cambria Math" panose="02040503050406030204" pitchFamily="18" charset="0"/>
                              <a:cs typeface="Times New Roman" panose="02020603050405020304" pitchFamily="18" charset="0"/>
                            </a:rPr>
                            <m:t>𝑖𝑡</m:t>
                          </m:r>
                        </m:sub>
                      </m:sSub>
                      <m:r>
                        <a:rPr lang="en-CA" sz="2400" i="1">
                          <a:latin typeface="Cambria Math" panose="02040503050406030204" pitchFamily="18" charset="0"/>
                          <a:cs typeface="Times New Roman" panose="02020603050405020304" pitchFamily="18" charset="0"/>
                        </a:rPr>
                        <m:t>)</m:t>
                      </m:r>
                    </m:oMath>
                  </m:oMathPara>
                </a14:m>
                <a:endParaRPr lang="en-CA" sz="2400" dirty="0">
                  <a:latin typeface="Times New Roman" panose="02020603050405020304" pitchFamily="18" charset="0"/>
                  <a:cs typeface="Times New Roman" panose="02020603050405020304" pitchFamily="18" charset="0"/>
                </a:endParaRPr>
              </a:p>
              <a:p>
                <a:endParaRPr lang="en-CA" sz="2400" dirty="0">
                  <a:latin typeface="Times New Roman" panose="02020603050405020304" pitchFamily="18" charset="0"/>
                  <a:cs typeface="Times New Roman" panose="02020603050405020304" pitchFamily="18" charset="0"/>
                </a:endParaRPr>
              </a:p>
              <a:p>
                <a:endParaRPr lang="en-CA" sz="24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CA" sz="2400" dirty="0">
                  <a:latin typeface="Times New Roman" panose="02020603050405020304" pitchFamily="18" charset="0"/>
                  <a:cs typeface="Times New Roman" panose="02020603050405020304" pitchFamily="18" charset="0"/>
                </a:endParaRPr>
              </a:p>
            </p:txBody>
          </p:sp>
        </mc:Choice>
        <mc:Fallback xmlns="">
          <p:sp>
            <p:nvSpPr>
              <p:cNvPr id="2" name="TextBox 1">
                <a:extLst>
                  <a:ext uri="{FF2B5EF4-FFF2-40B4-BE49-F238E27FC236}">
                    <a16:creationId xmlns:a16="http://schemas.microsoft.com/office/drawing/2014/main" id="{1F802931-4861-11EE-FE5D-795B2AF8AED3}"/>
                  </a:ext>
                </a:extLst>
              </p:cNvPr>
              <p:cNvSpPr txBox="1">
                <a:spLocks noRot="1" noChangeAspect="1" noMove="1" noResize="1" noEditPoints="1" noAdjustHandles="1" noChangeArrowheads="1" noChangeShapeType="1" noTextEdit="1"/>
              </p:cNvSpPr>
              <p:nvPr/>
            </p:nvSpPr>
            <p:spPr>
              <a:xfrm>
                <a:off x="533400" y="948850"/>
                <a:ext cx="10573512" cy="4154984"/>
              </a:xfrm>
              <a:prstGeom prst="rect">
                <a:avLst/>
              </a:prstGeom>
              <a:blipFill>
                <a:blip r:embed="rId3"/>
                <a:stretch>
                  <a:fillRect l="-923" t="-1175"/>
                </a:stretch>
              </a:blipFill>
            </p:spPr>
            <p:txBody>
              <a:bodyPr/>
              <a:lstStyle/>
              <a:p>
                <a:r>
                  <a:rPr lang="en-CA">
                    <a:noFill/>
                  </a:rPr>
                  <a:t> </a:t>
                </a:r>
              </a:p>
            </p:txBody>
          </p:sp>
        </mc:Fallback>
      </mc:AlternateContent>
    </p:spTree>
    <p:extLst>
      <p:ext uri="{BB962C8B-B14F-4D97-AF65-F5344CB8AC3E}">
        <p14:creationId xmlns:p14="http://schemas.microsoft.com/office/powerpoint/2010/main" val="416034403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2470404" y="1608139"/>
            <a:ext cx="7359396" cy="4572000"/>
          </a:xfrm>
        </p:spPr>
        <p:txBody>
          <a:bodyPr/>
          <a:lstStyle/>
          <a:p>
            <a:pPr lvl="1"/>
            <a:endParaRPr lang="en-US" dirty="0"/>
          </a:p>
          <a:p>
            <a:pPr lvl="1"/>
            <a:endParaRPr lang="en-US" dirty="0"/>
          </a:p>
        </p:txBody>
      </p:sp>
      <p:sp>
        <p:nvSpPr>
          <p:cNvPr id="6" name="Title 1">
            <a:extLst>
              <a:ext uri="{FF2B5EF4-FFF2-40B4-BE49-F238E27FC236}">
                <a16:creationId xmlns:a16="http://schemas.microsoft.com/office/drawing/2014/main" id="{2447C70A-E8CD-4D7B-8C00-FF6EC3DCB236}"/>
              </a:ext>
            </a:extLst>
          </p:cNvPr>
          <p:cNvSpPr txBox="1">
            <a:spLocks/>
          </p:cNvSpPr>
          <p:nvPr/>
        </p:nvSpPr>
        <p:spPr>
          <a:xfrm>
            <a:off x="381000" y="171610"/>
            <a:ext cx="10573512"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Linking Health Production and Time</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1F802931-4861-11EE-FE5D-795B2AF8AED3}"/>
                  </a:ext>
                </a:extLst>
              </p:cNvPr>
              <p:cNvSpPr txBox="1"/>
              <p:nvPr/>
            </p:nvSpPr>
            <p:spPr>
              <a:xfrm>
                <a:off x="533400" y="948850"/>
                <a:ext cx="10573512" cy="3785652"/>
              </a:xfrm>
              <a:prstGeom prst="rect">
                <a:avLst/>
              </a:prstGeom>
              <a:noFill/>
            </p:spPr>
            <p:txBody>
              <a:bodyPr wrap="square" rtlCol="0">
                <a:spAutoFit/>
              </a:bodyPr>
              <a:lstStyle/>
              <a:p>
                <a:pPr marL="342900" indent="-342900">
                  <a:buFont typeface="Arial" panose="020B0604020202020204" pitchFamily="34" charset="0"/>
                  <a:buChar char="•"/>
                </a:pPr>
                <a:r>
                  <a:rPr lang="en-CA" sz="2400" dirty="0">
                    <a:latin typeface="Times New Roman" panose="02020603050405020304" pitchFamily="18" charset="0"/>
                    <a:cs typeface="Times New Roman" panose="02020603050405020304" pitchFamily="18" charset="0"/>
                  </a:rPr>
                  <a:t>Time working </a:t>
                </a:r>
                <a14:m>
                  <m:oMath xmlns:m="http://schemas.openxmlformats.org/officeDocument/2006/math">
                    <m:r>
                      <a:rPr lang="en-CA" sz="2400" b="0" i="1" smtClean="0">
                        <a:latin typeface="Cambria Math" panose="02040503050406030204" pitchFamily="18" charset="0"/>
                        <a:cs typeface="Times New Roman" panose="02020603050405020304" pitchFamily="18" charset="0"/>
                      </a:rPr>
                      <m:t>⇒</m:t>
                    </m:r>
                    <m:r>
                      <a:rPr lang="en-CA" sz="2400" b="0" i="1" smtClean="0">
                        <a:latin typeface="Cambria Math" panose="02040503050406030204" pitchFamily="18" charset="0"/>
                        <a:cs typeface="Times New Roman" panose="02020603050405020304" pitchFamily="18" charset="0"/>
                      </a:rPr>
                      <m:t>𝐼𝑛𝑐𝑜𝑚𝑒</m:t>
                    </m:r>
                    <m:r>
                      <a:rPr lang="en-CA" sz="2400" b="0" i="1" smtClean="0">
                        <a:latin typeface="Cambria Math" panose="02040503050406030204" pitchFamily="18" charset="0"/>
                        <a:cs typeface="Times New Roman" panose="02020603050405020304" pitchFamily="18" charset="0"/>
                      </a:rPr>
                      <m:t>, </m:t>
                    </m:r>
                  </m:oMath>
                </a14:m>
                <a:r>
                  <a:rPr lang="en-CA" sz="2400" dirty="0">
                    <a:latin typeface="Times New Roman" panose="02020603050405020304" pitchFamily="18" charset="0"/>
                    <a:cs typeface="Times New Roman" panose="02020603050405020304" pitchFamily="18" charset="0"/>
                  </a:rPr>
                  <a:t>used to “purchase” </a:t>
                </a:r>
                <a14:m>
                  <m:oMath xmlns:m="http://schemas.openxmlformats.org/officeDocument/2006/math">
                    <m:r>
                      <a:rPr lang="en-CA" sz="2400" b="0" i="1" smtClean="0">
                        <a:latin typeface="Cambria Math" panose="02040503050406030204" pitchFamily="18" charset="0"/>
                        <a:cs typeface="Times New Roman" panose="02020603050405020304" pitchFamily="18" charset="0"/>
                      </a:rPr>
                      <m:t>𝐻</m:t>
                    </m:r>
                  </m:oMath>
                </a14:m>
                <a:r>
                  <a:rPr lang="en-CA" sz="2400" dirty="0">
                    <a:latin typeface="Times New Roman" panose="02020603050405020304" pitchFamily="18" charset="0"/>
                    <a:cs typeface="Times New Roman" panose="02020603050405020304" pitchFamily="18" charset="0"/>
                  </a:rPr>
                  <a:t> or </a:t>
                </a:r>
                <a14:m>
                  <m:oMath xmlns:m="http://schemas.openxmlformats.org/officeDocument/2006/math">
                    <m:r>
                      <a:rPr lang="en-CA" sz="2400" b="0" i="1" smtClean="0">
                        <a:latin typeface="Cambria Math" panose="02040503050406030204" pitchFamily="18" charset="0"/>
                        <a:cs typeface="Times New Roman" panose="02020603050405020304" pitchFamily="18" charset="0"/>
                      </a:rPr>
                      <m:t>𝑍</m:t>
                    </m:r>
                  </m:oMath>
                </a14:m>
                <a:endParaRPr lang="en-CA" sz="24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CA" sz="2400" dirty="0">
                    <a:latin typeface="Times New Roman" panose="02020603050405020304" pitchFamily="18" charset="0"/>
                    <a:cs typeface="Times New Roman" panose="02020603050405020304" pitchFamily="18" charset="0"/>
                  </a:rPr>
                  <a:t>Time in leisure </a:t>
                </a:r>
                <a14:m>
                  <m:oMath xmlns:m="http://schemas.openxmlformats.org/officeDocument/2006/math">
                    <m:r>
                      <a:rPr lang="en-CA" sz="2400" b="0" i="1" smtClean="0">
                        <a:latin typeface="Cambria Math" panose="02040503050406030204" pitchFamily="18" charset="0"/>
                        <a:cs typeface="Times New Roman" panose="02020603050405020304" pitchFamily="18" charset="0"/>
                      </a:rPr>
                      <m:t>⇒</m:t>
                    </m:r>
                  </m:oMath>
                </a14:m>
                <a:r>
                  <a:rPr lang="en-CA" sz="2400" dirty="0">
                    <a:latin typeface="Times New Roman" panose="02020603050405020304" pitchFamily="18" charset="0"/>
                    <a:cs typeface="Times New Roman" panose="02020603050405020304" pitchFamily="18" charset="0"/>
                  </a:rPr>
                  <a:t> direct consumption of </a:t>
                </a:r>
                <a14:m>
                  <m:oMath xmlns:m="http://schemas.openxmlformats.org/officeDocument/2006/math">
                    <m:r>
                      <a:rPr lang="en-CA" sz="2400" b="0" i="1" smtClean="0">
                        <a:latin typeface="Cambria Math" panose="02040503050406030204" pitchFamily="18" charset="0"/>
                        <a:cs typeface="Times New Roman" panose="02020603050405020304" pitchFamily="18" charset="0"/>
                      </a:rPr>
                      <m:t>𝑍</m:t>
                    </m:r>
                  </m:oMath>
                </a14:m>
                <a:endParaRPr lang="en-CA" sz="24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CA" sz="2400" dirty="0">
                    <a:latin typeface="Times New Roman" panose="02020603050405020304" pitchFamily="18" charset="0"/>
                    <a:cs typeface="Times New Roman" panose="02020603050405020304" pitchFamily="18" charset="0"/>
                  </a:rPr>
                  <a:t>Time in health production </a:t>
                </a:r>
                <a14:m>
                  <m:oMath xmlns:m="http://schemas.openxmlformats.org/officeDocument/2006/math">
                    <m:r>
                      <a:rPr lang="en-CA" sz="2400" b="0" i="1" smtClean="0">
                        <a:latin typeface="Cambria Math" panose="02040503050406030204" pitchFamily="18" charset="0"/>
                        <a:cs typeface="Times New Roman" panose="02020603050405020304" pitchFamily="18" charset="0"/>
                      </a:rPr>
                      <m:t>⇒</m:t>
                    </m:r>
                  </m:oMath>
                </a14:m>
                <a:r>
                  <a:rPr lang="en-CA" sz="2400" dirty="0">
                    <a:latin typeface="Times New Roman" panose="02020603050405020304" pitchFamily="18" charset="0"/>
                    <a:cs typeface="Times New Roman" panose="02020603050405020304" pitchFamily="18" charset="0"/>
                  </a:rPr>
                  <a:t> direct consumption of </a:t>
                </a:r>
                <a14:m>
                  <m:oMath xmlns:m="http://schemas.openxmlformats.org/officeDocument/2006/math">
                    <m:r>
                      <a:rPr lang="en-CA" sz="2400" b="0" i="1" smtClean="0">
                        <a:latin typeface="Cambria Math" panose="02040503050406030204" pitchFamily="18" charset="0"/>
                        <a:cs typeface="Times New Roman" panose="02020603050405020304" pitchFamily="18" charset="0"/>
                      </a:rPr>
                      <m:t>𝐻</m:t>
                    </m:r>
                  </m:oMath>
                </a14:m>
                <a:endParaRPr lang="en-CA" sz="24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CA" sz="2400" dirty="0">
                    <a:latin typeface="Times New Roman" panose="02020603050405020304" pitchFamily="18" charset="0"/>
                    <a:cs typeface="Times New Roman" panose="02020603050405020304" pitchFamily="18" charset="0"/>
                  </a:rPr>
                  <a:t>Time sick </a:t>
                </a:r>
                <a14:m>
                  <m:oMath xmlns:m="http://schemas.openxmlformats.org/officeDocument/2006/math">
                    <m:r>
                      <a:rPr lang="en-CA" sz="2400" b="0" i="1" smtClean="0">
                        <a:latin typeface="Cambria Math" panose="02040503050406030204" pitchFamily="18" charset="0"/>
                        <a:cs typeface="Times New Roman" panose="02020603050405020304" pitchFamily="18" charset="0"/>
                      </a:rPr>
                      <m:t>⇒</m:t>
                    </m:r>
                  </m:oMath>
                </a14:m>
                <a:r>
                  <a:rPr lang="en-CA" sz="2400" dirty="0">
                    <a:latin typeface="Times New Roman" panose="02020603050405020304" pitchFamily="18" charset="0"/>
                    <a:cs typeface="Times New Roman" panose="02020603050405020304" pitchFamily="18" charset="0"/>
                  </a:rPr>
                  <a:t> wasting time (</a:t>
                </a:r>
                <a:r>
                  <a:rPr lang="en-CA" sz="2400" u="sng" dirty="0">
                    <a:solidFill>
                      <a:schemeClr val="accent2">
                        <a:lumMod val="75000"/>
                      </a:schemeClr>
                    </a:solidFill>
                    <a:latin typeface="Times New Roman" panose="02020603050405020304" pitchFamily="18" charset="0"/>
                    <a:cs typeface="Times New Roman" panose="02020603050405020304" pitchFamily="18" charset="0"/>
                  </a:rPr>
                  <a:t>health influences this!</a:t>
                </a:r>
                <a:r>
                  <a:rPr lang="en-CA" sz="2400" dirty="0">
                    <a:latin typeface="Times New Roman" panose="02020603050405020304" pitchFamily="18" charset="0"/>
                    <a:cs typeface="Times New Roman" panose="02020603050405020304" pitchFamily="18" charset="0"/>
                  </a:rPr>
                  <a:t>)</a:t>
                </a:r>
              </a:p>
              <a:p>
                <a:pPr marL="342900" indent="-342900">
                  <a:buFont typeface="Arial" panose="020B0604020202020204" pitchFamily="34" charset="0"/>
                  <a:buChar char="•"/>
                </a:pPr>
                <a:endParaRPr lang="en-CA" sz="2400" dirty="0">
                  <a:latin typeface="Times New Roman" panose="02020603050405020304" pitchFamily="18" charset="0"/>
                  <a:cs typeface="Times New Roman" panose="02020603050405020304" pitchFamily="18" charset="0"/>
                </a:endParaRPr>
              </a:p>
              <a:p>
                <a:r>
                  <a:rPr lang="en-CA" sz="2400" dirty="0">
                    <a:latin typeface="Times New Roman" panose="02020603050405020304" pitchFamily="18" charset="0"/>
                    <a:cs typeface="Times New Roman" panose="02020603050405020304" pitchFamily="18" charset="0"/>
                  </a:rPr>
                  <a:t>Hence, we can convert </a:t>
                </a:r>
                <a:r>
                  <a:rPr lang="en-CA" sz="2400" b="1" dirty="0">
                    <a:latin typeface="Times New Roman" panose="02020603050405020304" pitchFamily="18" charset="0"/>
                    <a:cs typeface="Times New Roman" panose="02020603050405020304" pitchFamily="18" charset="0"/>
                  </a:rPr>
                  <a:t>time </a:t>
                </a:r>
                <a:r>
                  <a:rPr lang="en-CA" sz="2400" dirty="0">
                    <a:latin typeface="Times New Roman" panose="02020603050405020304" pitchFamily="18" charset="0"/>
                    <a:cs typeface="Times New Roman" panose="02020603050405020304" pitchFamily="18" charset="0"/>
                  </a:rPr>
                  <a:t>constraints to </a:t>
                </a:r>
                <a:r>
                  <a:rPr lang="en-CA" sz="2400" b="1" dirty="0">
                    <a:latin typeface="Times New Roman" panose="02020603050405020304" pitchFamily="18" charset="0"/>
                    <a:cs typeface="Times New Roman" panose="02020603050405020304" pitchFamily="18" charset="0"/>
                  </a:rPr>
                  <a:t>budget constraints: </a:t>
                </a:r>
              </a:p>
              <a:p>
                <a:pPr/>
                <a14:m>
                  <m:oMathPara xmlns:m="http://schemas.openxmlformats.org/officeDocument/2006/math">
                    <m:oMathParaPr>
                      <m:jc m:val="centerGroup"/>
                    </m:oMathParaPr>
                    <m:oMath xmlns:m="http://schemas.openxmlformats.org/officeDocument/2006/math">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𝑌</m:t>
                          </m:r>
                        </m:e>
                        <m:sub>
                          <m:r>
                            <a:rPr lang="en-CA" sz="2400" b="0" i="1" smtClean="0">
                              <a:latin typeface="Cambria Math" panose="02040503050406030204" pitchFamily="18" charset="0"/>
                              <a:cs typeface="Times New Roman" panose="02020603050405020304" pitchFamily="18" charset="0"/>
                            </a:rPr>
                            <m:t>𝑡</m:t>
                          </m:r>
                        </m:sub>
                      </m:sSub>
                      <m:r>
                        <a:rPr lang="en-CA" sz="2400" b="0" i="1" smtClean="0">
                          <a:latin typeface="Cambria Math" panose="02040503050406030204" pitchFamily="18" charset="0"/>
                          <a:cs typeface="Times New Roman" panose="02020603050405020304" pitchFamily="18" charset="0"/>
                        </a:rPr>
                        <m:t>=</m:t>
                      </m:r>
                      <m:r>
                        <a:rPr lang="en-CA" sz="2400" b="0" i="1" smtClean="0">
                          <a:latin typeface="Cambria Math" panose="02040503050406030204" pitchFamily="18" charset="0"/>
                          <a:cs typeface="Times New Roman" panose="02020603050405020304" pitchFamily="18" charset="0"/>
                        </a:rPr>
                        <m:t>𝑤</m:t>
                      </m:r>
                      <m:sSup>
                        <m:sSupPr>
                          <m:ctrlPr>
                            <a:rPr lang="en-CA" sz="2400" b="0" i="1" smtClean="0">
                              <a:latin typeface="Cambria Math" panose="02040503050406030204" pitchFamily="18" charset="0"/>
                              <a:cs typeface="Times New Roman" panose="02020603050405020304" pitchFamily="18" charset="0"/>
                            </a:rPr>
                          </m:ctrlPr>
                        </m:sSupPr>
                        <m:e>
                          <m:r>
                            <a:rPr lang="en-CA" sz="2400" b="0" i="1" smtClean="0">
                              <a:latin typeface="Cambria Math" panose="02040503050406030204" pitchFamily="18" charset="0"/>
                              <a:cs typeface="Times New Roman" panose="02020603050405020304" pitchFamily="18" charset="0"/>
                            </a:rPr>
                            <m:t>𝑇</m:t>
                          </m:r>
                        </m:e>
                        <m:sup>
                          <m:r>
                            <a:rPr lang="en-CA" sz="2400" b="0" i="1" smtClean="0">
                              <a:latin typeface="Cambria Math" panose="02040503050406030204" pitchFamily="18" charset="0"/>
                              <a:cs typeface="Times New Roman" panose="02020603050405020304" pitchFamily="18" charset="0"/>
                            </a:rPr>
                            <m:t>𝑊</m:t>
                          </m:r>
                        </m:sup>
                      </m:sSup>
                    </m:oMath>
                  </m:oMathPara>
                </a14:m>
                <a:endParaRPr lang="en-CA" sz="2400" b="0" dirty="0">
                  <a:latin typeface="Times New Roman" panose="020206030504050203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𝑝</m:t>
                          </m:r>
                        </m:e>
                        <m:sub>
                          <m:r>
                            <a:rPr lang="en-CA" sz="2400" b="0" i="1" smtClean="0">
                              <a:latin typeface="Cambria Math" panose="02040503050406030204" pitchFamily="18" charset="0"/>
                              <a:cs typeface="Times New Roman" panose="02020603050405020304" pitchFamily="18" charset="0"/>
                            </a:rPr>
                            <m:t>h</m:t>
                          </m:r>
                        </m:sub>
                      </m:sSub>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h</m:t>
                          </m:r>
                        </m:e>
                        <m:sub>
                          <m:r>
                            <a:rPr lang="en-CA" sz="2400" b="0" i="1" smtClean="0">
                              <a:latin typeface="Cambria Math" panose="02040503050406030204" pitchFamily="18" charset="0"/>
                              <a:cs typeface="Times New Roman" panose="02020603050405020304" pitchFamily="18" charset="0"/>
                            </a:rPr>
                            <m:t>𝑖𝑡</m:t>
                          </m:r>
                        </m:sub>
                      </m:sSub>
                      <m:r>
                        <a:rPr lang="en-CA" sz="2400" b="0" i="1" smtClean="0">
                          <a:latin typeface="Cambria Math" panose="02040503050406030204" pitchFamily="18" charset="0"/>
                          <a:cs typeface="Times New Roman" panose="02020603050405020304" pitchFamily="18" charset="0"/>
                        </a:rPr>
                        <m:t>+</m:t>
                      </m:r>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𝑝</m:t>
                          </m:r>
                        </m:e>
                        <m:sub>
                          <m:r>
                            <a:rPr lang="en-CA" sz="2400" b="0" i="1" smtClean="0">
                              <a:latin typeface="Cambria Math" panose="02040503050406030204" pitchFamily="18" charset="0"/>
                              <a:cs typeface="Times New Roman" panose="02020603050405020304" pitchFamily="18" charset="0"/>
                            </a:rPr>
                            <m:t>𝑧</m:t>
                          </m:r>
                        </m:sub>
                      </m:sSub>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𝑧</m:t>
                          </m:r>
                        </m:e>
                        <m:sub>
                          <m:r>
                            <a:rPr lang="en-CA" sz="2400" b="0" i="1" smtClean="0">
                              <a:latin typeface="Cambria Math" panose="02040503050406030204" pitchFamily="18" charset="0"/>
                              <a:cs typeface="Times New Roman" panose="02020603050405020304" pitchFamily="18" charset="0"/>
                            </a:rPr>
                            <m:t>𝑖𝑡</m:t>
                          </m:r>
                        </m:sub>
                      </m:sSub>
                      <m:r>
                        <a:rPr lang="en-CA" sz="2400" b="0" i="1" smtClean="0">
                          <a:latin typeface="Cambria Math" panose="02040503050406030204" pitchFamily="18" charset="0"/>
                          <a:cs typeface="Times New Roman" panose="02020603050405020304" pitchFamily="18" charset="0"/>
                        </a:rPr>
                        <m:t>≤</m:t>
                      </m:r>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𝑌</m:t>
                          </m:r>
                        </m:e>
                        <m:sub>
                          <m:r>
                            <a:rPr lang="en-CA" sz="2400" b="0" i="1" smtClean="0">
                              <a:latin typeface="Cambria Math" panose="02040503050406030204" pitchFamily="18" charset="0"/>
                              <a:cs typeface="Times New Roman" panose="02020603050405020304" pitchFamily="18" charset="0"/>
                            </a:rPr>
                            <m:t>𝑡</m:t>
                          </m:r>
                        </m:sub>
                      </m:sSub>
                      <m:r>
                        <a:rPr lang="en-CA" sz="2400" b="0" i="1" smtClean="0">
                          <a:latin typeface="Cambria Math" panose="02040503050406030204" pitchFamily="18" charset="0"/>
                          <a:cs typeface="Times New Roman" panose="02020603050405020304" pitchFamily="18" charset="0"/>
                        </a:rPr>
                        <m:t>+</m:t>
                      </m:r>
                      <m:r>
                        <a:rPr lang="en-CA" sz="2400" b="0" i="1" smtClean="0">
                          <a:latin typeface="Cambria Math" panose="02040503050406030204" pitchFamily="18" charset="0"/>
                          <a:cs typeface="Times New Roman" panose="02020603050405020304" pitchFamily="18" charset="0"/>
                        </a:rPr>
                        <m:t>𝑦</m:t>
                      </m:r>
                      <m:r>
                        <a:rPr lang="en-CA" sz="2400" b="0" i="1" smtClean="0">
                          <a:latin typeface="Cambria Math" panose="02040503050406030204" pitchFamily="18" charset="0"/>
                          <a:cs typeface="Times New Roman" panose="02020603050405020304" pitchFamily="18" charset="0"/>
                        </a:rPr>
                        <m:t>(</m:t>
                      </m:r>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𝐻</m:t>
                          </m:r>
                        </m:e>
                        <m:sub>
                          <m:r>
                            <a:rPr lang="en-CA" sz="2400" b="0" i="1" smtClean="0">
                              <a:latin typeface="Cambria Math" panose="02040503050406030204" pitchFamily="18" charset="0"/>
                              <a:cs typeface="Times New Roman" panose="02020603050405020304" pitchFamily="18" charset="0"/>
                            </a:rPr>
                            <m:t>𝑖𝑡</m:t>
                          </m:r>
                        </m:sub>
                      </m:sSub>
                      <m:r>
                        <a:rPr lang="en-CA" sz="2400" b="0" i="1" smtClean="0">
                          <a:latin typeface="Cambria Math" panose="02040503050406030204" pitchFamily="18" charset="0"/>
                          <a:cs typeface="Times New Roman" panose="02020603050405020304" pitchFamily="18" charset="0"/>
                        </a:rPr>
                        <m:t>)</m:t>
                      </m:r>
                    </m:oMath>
                  </m:oMathPara>
                </a14:m>
                <a:endParaRPr lang="en-CA" sz="2400" dirty="0">
                  <a:latin typeface="Times New Roman" panose="02020603050405020304" pitchFamily="18" charset="0"/>
                  <a:cs typeface="Times New Roman" panose="02020603050405020304" pitchFamily="18" charset="0"/>
                </a:endParaRPr>
              </a:p>
              <a:p>
                <a:endParaRPr lang="en-CA" sz="24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CA" sz="2400" dirty="0">
                  <a:latin typeface="Times New Roman" panose="02020603050405020304" pitchFamily="18" charset="0"/>
                  <a:cs typeface="Times New Roman" panose="02020603050405020304" pitchFamily="18" charset="0"/>
                </a:endParaRPr>
              </a:p>
            </p:txBody>
          </p:sp>
        </mc:Choice>
        <mc:Fallback xmlns="">
          <p:sp>
            <p:nvSpPr>
              <p:cNvPr id="2" name="TextBox 1">
                <a:extLst>
                  <a:ext uri="{FF2B5EF4-FFF2-40B4-BE49-F238E27FC236}">
                    <a16:creationId xmlns:a16="http://schemas.microsoft.com/office/drawing/2014/main" id="{1F802931-4861-11EE-FE5D-795B2AF8AED3}"/>
                  </a:ext>
                </a:extLst>
              </p:cNvPr>
              <p:cNvSpPr txBox="1">
                <a:spLocks noRot="1" noChangeAspect="1" noMove="1" noResize="1" noEditPoints="1" noAdjustHandles="1" noChangeArrowheads="1" noChangeShapeType="1" noTextEdit="1"/>
              </p:cNvSpPr>
              <p:nvPr/>
            </p:nvSpPr>
            <p:spPr>
              <a:xfrm>
                <a:off x="533400" y="948850"/>
                <a:ext cx="10573512" cy="3785652"/>
              </a:xfrm>
              <a:prstGeom prst="rect">
                <a:avLst/>
              </a:prstGeom>
              <a:blipFill>
                <a:blip r:embed="rId3"/>
                <a:stretch>
                  <a:fillRect l="-923" t="-1288"/>
                </a:stretch>
              </a:blipFill>
            </p:spPr>
            <p:txBody>
              <a:bodyPr/>
              <a:lstStyle/>
              <a:p>
                <a:r>
                  <a:rPr lang="en-US">
                    <a:noFill/>
                  </a:rPr>
                  <a:t> </a:t>
                </a:r>
              </a:p>
            </p:txBody>
          </p:sp>
        </mc:Fallback>
      </mc:AlternateContent>
    </p:spTree>
    <p:extLst>
      <p:ext uri="{BB962C8B-B14F-4D97-AF65-F5344CB8AC3E}">
        <p14:creationId xmlns:p14="http://schemas.microsoft.com/office/powerpoint/2010/main" val="17716616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2470404" y="1608139"/>
            <a:ext cx="7359396" cy="4572000"/>
          </a:xfrm>
        </p:spPr>
        <p:txBody>
          <a:bodyPr/>
          <a:lstStyle/>
          <a:p>
            <a:pPr lvl="1"/>
            <a:endParaRPr lang="en-US" dirty="0"/>
          </a:p>
          <a:p>
            <a:pPr lvl="1"/>
            <a:endParaRPr lang="en-US" dirty="0"/>
          </a:p>
        </p:txBody>
      </p:sp>
      <p:sp>
        <p:nvSpPr>
          <p:cNvPr id="6" name="Title 1">
            <a:extLst>
              <a:ext uri="{FF2B5EF4-FFF2-40B4-BE49-F238E27FC236}">
                <a16:creationId xmlns:a16="http://schemas.microsoft.com/office/drawing/2014/main" id="{2447C70A-E8CD-4D7B-8C00-FF6EC3DCB236}"/>
              </a:ext>
            </a:extLst>
          </p:cNvPr>
          <p:cNvSpPr txBox="1">
            <a:spLocks/>
          </p:cNvSpPr>
          <p:nvPr/>
        </p:nvSpPr>
        <p:spPr>
          <a:xfrm>
            <a:off x="381000" y="171610"/>
            <a:ext cx="10573512"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Visualizing the Problem</a:t>
            </a:r>
          </a:p>
        </p:txBody>
      </p:sp>
      <p:sp>
        <p:nvSpPr>
          <p:cNvPr id="2" name="TextBox 1">
            <a:extLst>
              <a:ext uri="{FF2B5EF4-FFF2-40B4-BE49-F238E27FC236}">
                <a16:creationId xmlns:a16="http://schemas.microsoft.com/office/drawing/2014/main" id="{1F802931-4861-11EE-FE5D-795B2AF8AED3}"/>
              </a:ext>
            </a:extLst>
          </p:cNvPr>
          <p:cNvSpPr txBox="1"/>
          <p:nvPr/>
        </p:nvSpPr>
        <p:spPr>
          <a:xfrm>
            <a:off x="533400" y="948850"/>
            <a:ext cx="10573512" cy="830997"/>
          </a:xfrm>
          <a:prstGeom prst="rect">
            <a:avLst/>
          </a:prstGeom>
          <a:noFill/>
        </p:spPr>
        <p:txBody>
          <a:bodyPr wrap="square" rtlCol="0">
            <a:spAutoFit/>
          </a:bodyPr>
          <a:lstStyle/>
          <a:p>
            <a:pPr marL="342900" indent="-342900">
              <a:buFont typeface="Arial" panose="020B0604020202020204" pitchFamily="34" charset="0"/>
              <a:buChar char="•"/>
            </a:pPr>
            <a:r>
              <a:rPr lang="en-CA" sz="2400" dirty="0">
                <a:latin typeface="Times New Roman" panose="02020603050405020304" pitchFamily="18" charset="0"/>
                <a:cs typeface="Times New Roman" panose="02020603050405020304" pitchFamily="18" charset="0"/>
              </a:rPr>
              <a:t>How do our assumptions change the </a:t>
            </a:r>
            <a:r>
              <a:rPr lang="en-CA" sz="2400" b="1" dirty="0">
                <a:solidFill>
                  <a:schemeClr val="accent2">
                    <a:lumMod val="75000"/>
                  </a:schemeClr>
                </a:solidFill>
                <a:latin typeface="Times New Roman" panose="02020603050405020304" pitchFamily="18" charset="0"/>
                <a:cs typeface="Times New Roman" panose="02020603050405020304" pitchFamily="18" charset="0"/>
              </a:rPr>
              <a:t>production possibilities frontier?</a:t>
            </a:r>
          </a:p>
          <a:p>
            <a:pPr marL="342900" indent="-342900">
              <a:buFont typeface="Arial" panose="020B0604020202020204" pitchFamily="34" charset="0"/>
              <a:buChar char="•"/>
            </a:pPr>
            <a:endParaRPr lang="en-CA" sz="24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6155F18C-CBDD-3F10-2C0A-42D6543BF6E9}"/>
              </a:ext>
            </a:extLst>
          </p:cNvPr>
          <p:cNvPicPr>
            <a:picLocks noChangeAspect="1"/>
          </p:cNvPicPr>
          <p:nvPr/>
        </p:nvPicPr>
        <p:blipFill>
          <a:blip r:embed="rId3"/>
          <a:stretch>
            <a:fillRect/>
          </a:stretch>
        </p:blipFill>
        <p:spPr>
          <a:xfrm>
            <a:off x="3209963" y="1364348"/>
            <a:ext cx="4915586" cy="4858428"/>
          </a:xfrm>
          <a:prstGeom prst="rect">
            <a:avLst/>
          </a:prstGeom>
        </p:spPr>
      </p:pic>
      <p:sp>
        <p:nvSpPr>
          <p:cNvPr id="7" name="TextBox 6">
            <a:extLst>
              <a:ext uri="{FF2B5EF4-FFF2-40B4-BE49-F238E27FC236}">
                <a16:creationId xmlns:a16="http://schemas.microsoft.com/office/drawing/2014/main" id="{7907D1B7-DBA6-A2FE-8CAD-B7525908DF81}"/>
              </a:ext>
            </a:extLst>
          </p:cNvPr>
          <p:cNvSpPr txBox="1"/>
          <p:nvPr/>
        </p:nvSpPr>
        <p:spPr>
          <a:xfrm>
            <a:off x="1600200" y="1905000"/>
            <a:ext cx="1612942" cy="369332"/>
          </a:xfrm>
          <a:prstGeom prst="rect">
            <a:avLst/>
          </a:prstGeom>
          <a:noFill/>
        </p:spPr>
        <p:txBody>
          <a:bodyPr wrap="none" rtlCol="0">
            <a:spAutoFit/>
          </a:bodyPr>
          <a:lstStyle/>
          <a:p>
            <a:r>
              <a:rPr lang="en-CA" dirty="0"/>
              <a:t>Consumption</a:t>
            </a:r>
          </a:p>
        </p:txBody>
      </p:sp>
      <p:sp>
        <p:nvSpPr>
          <p:cNvPr id="8" name="TextBox 7">
            <a:extLst>
              <a:ext uri="{FF2B5EF4-FFF2-40B4-BE49-F238E27FC236}">
                <a16:creationId xmlns:a16="http://schemas.microsoft.com/office/drawing/2014/main" id="{4C225B14-E302-B346-8A86-AF69F7F78A26}"/>
              </a:ext>
            </a:extLst>
          </p:cNvPr>
          <p:cNvSpPr txBox="1"/>
          <p:nvPr/>
        </p:nvSpPr>
        <p:spPr>
          <a:xfrm>
            <a:off x="7086600" y="6324600"/>
            <a:ext cx="1518364" cy="369332"/>
          </a:xfrm>
          <a:prstGeom prst="rect">
            <a:avLst/>
          </a:prstGeom>
          <a:noFill/>
        </p:spPr>
        <p:txBody>
          <a:bodyPr wrap="none" rtlCol="0">
            <a:spAutoFit/>
          </a:bodyPr>
          <a:lstStyle/>
          <a:p>
            <a:r>
              <a:rPr lang="en-CA" dirty="0"/>
              <a:t>Health state</a:t>
            </a:r>
          </a:p>
        </p:txBody>
      </p:sp>
    </p:spTree>
    <p:extLst>
      <p:ext uri="{BB962C8B-B14F-4D97-AF65-F5344CB8AC3E}">
        <p14:creationId xmlns:p14="http://schemas.microsoft.com/office/powerpoint/2010/main" val="297232089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2470404" y="1608139"/>
            <a:ext cx="7359396" cy="4572000"/>
          </a:xfrm>
        </p:spPr>
        <p:txBody>
          <a:bodyPr/>
          <a:lstStyle/>
          <a:p>
            <a:pPr lvl="1"/>
            <a:endParaRPr lang="en-US" dirty="0"/>
          </a:p>
          <a:p>
            <a:pPr lvl="1"/>
            <a:endParaRPr lang="en-US" dirty="0"/>
          </a:p>
        </p:txBody>
      </p:sp>
      <p:sp>
        <p:nvSpPr>
          <p:cNvPr id="6" name="Title 1">
            <a:extLst>
              <a:ext uri="{FF2B5EF4-FFF2-40B4-BE49-F238E27FC236}">
                <a16:creationId xmlns:a16="http://schemas.microsoft.com/office/drawing/2014/main" id="{2447C70A-E8CD-4D7B-8C00-FF6EC3DCB236}"/>
              </a:ext>
            </a:extLst>
          </p:cNvPr>
          <p:cNvSpPr txBox="1">
            <a:spLocks/>
          </p:cNvSpPr>
          <p:nvPr/>
        </p:nvSpPr>
        <p:spPr>
          <a:xfrm>
            <a:off x="381000" y="171610"/>
            <a:ext cx="10573512"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Visualizing the Problem</a:t>
            </a:r>
          </a:p>
        </p:txBody>
      </p:sp>
      <p:sp>
        <p:nvSpPr>
          <p:cNvPr id="2" name="TextBox 1">
            <a:extLst>
              <a:ext uri="{FF2B5EF4-FFF2-40B4-BE49-F238E27FC236}">
                <a16:creationId xmlns:a16="http://schemas.microsoft.com/office/drawing/2014/main" id="{1F802931-4861-11EE-FE5D-795B2AF8AED3}"/>
              </a:ext>
            </a:extLst>
          </p:cNvPr>
          <p:cNvSpPr txBox="1"/>
          <p:nvPr/>
        </p:nvSpPr>
        <p:spPr>
          <a:xfrm>
            <a:off x="533400" y="948850"/>
            <a:ext cx="10573512" cy="830997"/>
          </a:xfrm>
          <a:prstGeom prst="rect">
            <a:avLst/>
          </a:prstGeom>
          <a:noFill/>
        </p:spPr>
        <p:txBody>
          <a:bodyPr wrap="square" rtlCol="0">
            <a:spAutoFit/>
          </a:bodyPr>
          <a:lstStyle/>
          <a:p>
            <a:pPr marL="342900" indent="-342900">
              <a:buFont typeface="Arial" panose="020B0604020202020204" pitchFamily="34" charset="0"/>
              <a:buChar char="•"/>
            </a:pPr>
            <a:r>
              <a:rPr lang="en-CA" sz="2400" dirty="0">
                <a:latin typeface="Times New Roman" panose="02020603050405020304" pitchFamily="18" charset="0"/>
                <a:cs typeface="Times New Roman" panose="02020603050405020304" pitchFamily="18" charset="0"/>
              </a:rPr>
              <a:t>How do our assumptions change the </a:t>
            </a:r>
            <a:r>
              <a:rPr lang="en-CA" sz="2400" b="1" dirty="0">
                <a:solidFill>
                  <a:schemeClr val="accent2">
                    <a:lumMod val="75000"/>
                  </a:schemeClr>
                </a:solidFill>
                <a:latin typeface="Times New Roman" panose="02020603050405020304" pitchFamily="18" charset="0"/>
                <a:cs typeface="Times New Roman" panose="02020603050405020304" pitchFamily="18" charset="0"/>
              </a:rPr>
              <a:t>production possibilities frontier?</a:t>
            </a:r>
          </a:p>
          <a:p>
            <a:pPr marL="342900" indent="-342900">
              <a:buFont typeface="Arial" panose="020B0604020202020204" pitchFamily="34" charset="0"/>
              <a:buChar char="•"/>
            </a:pPr>
            <a:endParaRPr lang="en-CA" sz="2400"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7907D1B7-DBA6-A2FE-8CAD-B7525908DF81}"/>
              </a:ext>
            </a:extLst>
          </p:cNvPr>
          <p:cNvSpPr txBox="1"/>
          <p:nvPr/>
        </p:nvSpPr>
        <p:spPr>
          <a:xfrm>
            <a:off x="1600200" y="1905000"/>
            <a:ext cx="1612942" cy="369332"/>
          </a:xfrm>
          <a:prstGeom prst="rect">
            <a:avLst/>
          </a:prstGeom>
          <a:noFill/>
        </p:spPr>
        <p:txBody>
          <a:bodyPr wrap="none" rtlCol="0">
            <a:spAutoFit/>
          </a:bodyPr>
          <a:lstStyle/>
          <a:p>
            <a:r>
              <a:rPr lang="en-CA" dirty="0"/>
              <a:t>Consumption</a:t>
            </a:r>
          </a:p>
        </p:txBody>
      </p:sp>
      <p:sp>
        <p:nvSpPr>
          <p:cNvPr id="8" name="TextBox 7">
            <a:extLst>
              <a:ext uri="{FF2B5EF4-FFF2-40B4-BE49-F238E27FC236}">
                <a16:creationId xmlns:a16="http://schemas.microsoft.com/office/drawing/2014/main" id="{4C225B14-E302-B346-8A86-AF69F7F78A26}"/>
              </a:ext>
            </a:extLst>
          </p:cNvPr>
          <p:cNvSpPr txBox="1"/>
          <p:nvPr/>
        </p:nvSpPr>
        <p:spPr>
          <a:xfrm>
            <a:off x="7086600" y="6324600"/>
            <a:ext cx="1518364" cy="369332"/>
          </a:xfrm>
          <a:prstGeom prst="rect">
            <a:avLst/>
          </a:prstGeom>
          <a:noFill/>
        </p:spPr>
        <p:txBody>
          <a:bodyPr wrap="none" rtlCol="0">
            <a:spAutoFit/>
          </a:bodyPr>
          <a:lstStyle/>
          <a:p>
            <a:r>
              <a:rPr lang="en-CA" dirty="0"/>
              <a:t>Health state</a:t>
            </a:r>
          </a:p>
        </p:txBody>
      </p:sp>
      <p:pic>
        <p:nvPicPr>
          <p:cNvPr id="11" name="Picture 10">
            <a:extLst>
              <a:ext uri="{FF2B5EF4-FFF2-40B4-BE49-F238E27FC236}">
                <a16:creationId xmlns:a16="http://schemas.microsoft.com/office/drawing/2014/main" id="{E2F6C176-E484-090C-7B3D-0F1CBDD13302}"/>
              </a:ext>
            </a:extLst>
          </p:cNvPr>
          <p:cNvPicPr>
            <a:picLocks noChangeAspect="1"/>
          </p:cNvPicPr>
          <p:nvPr/>
        </p:nvPicPr>
        <p:blipFill>
          <a:blip r:embed="rId3"/>
          <a:stretch>
            <a:fillRect/>
          </a:stretch>
        </p:blipFill>
        <p:spPr>
          <a:xfrm>
            <a:off x="3213142" y="1537552"/>
            <a:ext cx="5579456" cy="4860000"/>
          </a:xfrm>
          <a:prstGeom prst="rect">
            <a:avLst/>
          </a:prstGeom>
        </p:spPr>
      </p:pic>
      <p:sp>
        <p:nvSpPr>
          <p:cNvPr id="13" name="Freeform: Shape 12">
            <a:extLst>
              <a:ext uri="{FF2B5EF4-FFF2-40B4-BE49-F238E27FC236}">
                <a16:creationId xmlns:a16="http://schemas.microsoft.com/office/drawing/2014/main" id="{C09D92F8-2898-A7F5-46D5-F76DCA7AA978}"/>
              </a:ext>
            </a:extLst>
          </p:cNvPr>
          <p:cNvSpPr/>
          <p:nvPr/>
        </p:nvSpPr>
        <p:spPr>
          <a:xfrm>
            <a:off x="4385388" y="3405674"/>
            <a:ext cx="3639877" cy="2696547"/>
          </a:xfrm>
          <a:custGeom>
            <a:avLst/>
            <a:gdLst>
              <a:gd name="connsiteX0" fmla="*/ 0 w 2537927"/>
              <a:gd name="connsiteY0" fmla="*/ 1474260 h 1474260"/>
              <a:gd name="connsiteX1" fmla="*/ 1371600 w 2537927"/>
              <a:gd name="connsiteY1" fmla="*/ 23 h 1474260"/>
              <a:gd name="connsiteX2" fmla="*/ 2537927 w 2537927"/>
              <a:gd name="connsiteY2" fmla="*/ 1436937 h 1474260"/>
              <a:gd name="connsiteX0" fmla="*/ 0 w 2537927"/>
              <a:gd name="connsiteY0" fmla="*/ 2743211 h 2743211"/>
              <a:gd name="connsiteX1" fmla="*/ 1324937 w 2537927"/>
              <a:gd name="connsiteY1" fmla="*/ 11 h 2743211"/>
              <a:gd name="connsiteX2" fmla="*/ 2537927 w 2537927"/>
              <a:gd name="connsiteY2" fmla="*/ 2705888 h 2743211"/>
              <a:gd name="connsiteX0" fmla="*/ 0 w 2973444"/>
              <a:gd name="connsiteY0" fmla="*/ 2687227 h 2705888"/>
              <a:gd name="connsiteX1" fmla="*/ 1760454 w 2973444"/>
              <a:gd name="connsiteY1" fmla="*/ 11 h 2705888"/>
              <a:gd name="connsiteX2" fmla="*/ 2973444 w 2973444"/>
              <a:gd name="connsiteY2" fmla="*/ 2705888 h 2705888"/>
              <a:gd name="connsiteX0" fmla="*/ 298 w 2973742"/>
              <a:gd name="connsiteY0" fmla="*/ 2687227 h 2705888"/>
              <a:gd name="connsiteX1" fmla="*/ 1760752 w 2973742"/>
              <a:gd name="connsiteY1" fmla="*/ 11 h 2705888"/>
              <a:gd name="connsiteX2" fmla="*/ 2973742 w 2973742"/>
              <a:gd name="connsiteY2" fmla="*/ 2705888 h 2705888"/>
              <a:gd name="connsiteX0" fmla="*/ 298 w 2981519"/>
              <a:gd name="connsiteY0" fmla="*/ 2687227 h 2799195"/>
              <a:gd name="connsiteX1" fmla="*/ 1760752 w 2981519"/>
              <a:gd name="connsiteY1" fmla="*/ 11 h 2799195"/>
              <a:gd name="connsiteX2" fmla="*/ 2981519 w 2981519"/>
              <a:gd name="connsiteY2" fmla="*/ 2799195 h 2799195"/>
              <a:gd name="connsiteX0" fmla="*/ 298 w 3012128"/>
              <a:gd name="connsiteY0" fmla="*/ 2687231 h 2799199"/>
              <a:gd name="connsiteX1" fmla="*/ 1760752 w 3012128"/>
              <a:gd name="connsiteY1" fmla="*/ 15 h 2799199"/>
              <a:gd name="connsiteX2" fmla="*/ 2981519 w 3012128"/>
              <a:gd name="connsiteY2" fmla="*/ 2799199 h 2799199"/>
              <a:gd name="connsiteX0" fmla="*/ 391 w 3005638"/>
              <a:gd name="connsiteY0" fmla="*/ 2584596 h 2696564"/>
              <a:gd name="connsiteX1" fmla="*/ 1434207 w 3005638"/>
              <a:gd name="connsiteY1" fmla="*/ 17 h 2696564"/>
              <a:gd name="connsiteX2" fmla="*/ 2981612 w 3005638"/>
              <a:gd name="connsiteY2" fmla="*/ 2696564 h 2696564"/>
              <a:gd name="connsiteX0" fmla="*/ 391 w 3018443"/>
              <a:gd name="connsiteY0" fmla="*/ 2584579 h 2696547"/>
              <a:gd name="connsiteX1" fmla="*/ 1434207 w 3018443"/>
              <a:gd name="connsiteY1" fmla="*/ 0 h 2696547"/>
              <a:gd name="connsiteX2" fmla="*/ 2981612 w 3018443"/>
              <a:gd name="connsiteY2" fmla="*/ 2696547 h 2696547"/>
              <a:gd name="connsiteX0" fmla="*/ 391 w 3086078"/>
              <a:gd name="connsiteY0" fmla="*/ 2584579 h 2696547"/>
              <a:gd name="connsiteX1" fmla="*/ 1434207 w 3086078"/>
              <a:gd name="connsiteY1" fmla="*/ 0 h 2696547"/>
              <a:gd name="connsiteX2" fmla="*/ 3051606 w 3086078"/>
              <a:gd name="connsiteY2" fmla="*/ 2696547 h 2696547"/>
              <a:gd name="connsiteX0" fmla="*/ 391 w 3057572"/>
              <a:gd name="connsiteY0" fmla="*/ 2584579 h 2696547"/>
              <a:gd name="connsiteX1" fmla="*/ 1434207 w 3057572"/>
              <a:gd name="connsiteY1" fmla="*/ 0 h 2696547"/>
              <a:gd name="connsiteX2" fmla="*/ 3051606 w 3057572"/>
              <a:gd name="connsiteY2" fmla="*/ 2696547 h 2696547"/>
              <a:gd name="connsiteX0" fmla="*/ 401 w 3034251"/>
              <a:gd name="connsiteY0" fmla="*/ 2612571 h 2696547"/>
              <a:gd name="connsiteX1" fmla="*/ 1410886 w 3034251"/>
              <a:gd name="connsiteY1" fmla="*/ 0 h 2696547"/>
              <a:gd name="connsiteX2" fmla="*/ 3028285 w 3034251"/>
              <a:gd name="connsiteY2" fmla="*/ 2696547 h 2696547"/>
              <a:gd name="connsiteX0" fmla="*/ 0 w 3033850"/>
              <a:gd name="connsiteY0" fmla="*/ 2612571 h 2696547"/>
              <a:gd name="connsiteX1" fmla="*/ 1410485 w 3033850"/>
              <a:gd name="connsiteY1" fmla="*/ 0 h 2696547"/>
              <a:gd name="connsiteX2" fmla="*/ 3027884 w 3033850"/>
              <a:gd name="connsiteY2" fmla="*/ 2696547 h 2696547"/>
            </a:gdLst>
            <a:ahLst/>
            <a:cxnLst>
              <a:cxn ang="0">
                <a:pos x="connsiteX0" y="connsiteY0"/>
              </a:cxn>
              <a:cxn ang="0">
                <a:pos x="connsiteX1" y="connsiteY1"/>
              </a:cxn>
              <a:cxn ang="0">
                <a:pos x="connsiteX2" y="connsiteY2"/>
              </a:cxn>
            </a:cxnLst>
            <a:rect l="l" t="t" r="r" b="b"/>
            <a:pathLst>
              <a:path w="3033850" h="2696547">
                <a:moveTo>
                  <a:pt x="0" y="2612571"/>
                </a:moveTo>
                <a:cubicBezTo>
                  <a:pt x="77674" y="292358"/>
                  <a:pt x="987497" y="6220"/>
                  <a:pt x="1410485" y="0"/>
                </a:cubicBezTo>
                <a:cubicBezTo>
                  <a:pt x="2385647" y="21772"/>
                  <a:pt x="3107254" y="713792"/>
                  <a:pt x="3027884" y="2696547"/>
                </a:cubicBezTo>
              </a:path>
            </a:pathLst>
          </a:cu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5129404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2470404" y="1608139"/>
            <a:ext cx="7359396" cy="4572000"/>
          </a:xfrm>
        </p:spPr>
        <p:txBody>
          <a:bodyPr/>
          <a:lstStyle/>
          <a:p>
            <a:pPr lvl="1"/>
            <a:endParaRPr lang="en-US" dirty="0"/>
          </a:p>
          <a:p>
            <a:pPr lvl="1"/>
            <a:endParaRPr lang="en-US" dirty="0"/>
          </a:p>
        </p:txBody>
      </p:sp>
      <p:sp>
        <p:nvSpPr>
          <p:cNvPr id="6" name="Title 1">
            <a:extLst>
              <a:ext uri="{FF2B5EF4-FFF2-40B4-BE49-F238E27FC236}">
                <a16:creationId xmlns:a16="http://schemas.microsoft.com/office/drawing/2014/main" id="{2447C70A-E8CD-4D7B-8C00-FF6EC3DCB236}"/>
              </a:ext>
            </a:extLst>
          </p:cNvPr>
          <p:cNvSpPr txBox="1">
            <a:spLocks/>
          </p:cNvSpPr>
          <p:nvPr/>
        </p:nvSpPr>
        <p:spPr>
          <a:xfrm>
            <a:off x="381000" y="171610"/>
            <a:ext cx="10573512"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Visualizing the Problem</a:t>
            </a:r>
          </a:p>
        </p:txBody>
      </p:sp>
      <p:sp>
        <p:nvSpPr>
          <p:cNvPr id="2" name="TextBox 1">
            <a:extLst>
              <a:ext uri="{FF2B5EF4-FFF2-40B4-BE49-F238E27FC236}">
                <a16:creationId xmlns:a16="http://schemas.microsoft.com/office/drawing/2014/main" id="{1F802931-4861-11EE-FE5D-795B2AF8AED3}"/>
              </a:ext>
            </a:extLst>
          </p:cNvPr>
          <p:cNvSpPr txBox="1"/>
          <p:nvPr/>
        </p:nvSpPr>
        <p:spPr>
          <a:xfrm>
            <a:off x="533400" y="948850"/>
            <a:ext cx="10573512" cy="830997"/>
          </a:xfrm>
          <a:prstGeom prst="rect">
            <a:avLst/>
          </a:prstGeom>
          <a:noFill/>
        </p:spPr>
        <p:txBody>
          <a:bodyPr wrap="square" rtlCol="0">
            <a:spAutoFit/>
          </a:bodyPr>
          <a:lstStyle/>
          <a:p>
            <a:pPr marL="342900" indent="-342900">
              <a:buFont typeface="Arial" panose="020B0604020202020204" pitchFamily="34" charset="0"/>
              <a:buChar char="•"/>
            </a:pPr>
            <a:r>
              <a:rPr lang="en-CA" sz="2400" dirty="0">
                <a:latin typeface="Times New Roman" panose="02020603050405020304" pitchFamily="18" charset="0"/>
                <a:cs typeface="Times New Roman" panose="02020603050405020304" pitchFamily="18" charset="0"/>
              </a:rPr>
              <a:t>What does an equilibrium look like? </a:t>
            </a:r>
            <a:endParaRPr lang="en-CA" sz="2400" b="1" dirty="0">
              <a:solidFill>
                <a:schemeClr val="accent2">
                  <a:lumMod val="75000"/>
                </a:schemeClr>
              </a:solidFill>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CA" sz="2400"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7907D1B7-DBA6-A2FE-8CAD-B7525908DF81}"/>
              </a:ext>
            </a:extLst>
          </p:cNvPr>
          <p:cNvSpPr txBox="1"/>
          <p:nvPr/>
        </p:nvSpPr>
        <p:spPr>
          <a:xfrm>
            <a:off x="1600200" y="1905000"/>
            <a:ext cx="1612942" cy="369332"/>
          </a:xfrm>
          <a:prstGeom prst="rect">
            <a:avLst/>
          </a:prstGeom>
          <a:noFill/>
        </p:spPr>
        <p:txBody>
          <a:bodyPr wrap="none" rtlCol="0">
            <a:spAutoFit/>
          </a:bodyPr>
          <a:lstStyle/>
          <a:p>
            <a:r>
              <a:rPr lang="en-CA" dirty="0"/>
              <a:t>Consumption</a:t>
            </a:r>
          </a:p>
        </p:txBody>
      </p:sp>
      <p:sp>
        <p:nvSpPr>
          <p:cNvPr id="8" name="TextBox 7">
            <a:extLst>
              <a:ext uri="{FF2B5EF4-FFF2-40B4-BE49-F238E27FC236}">
                <a16:creationId xmlns:a16="http://schemas.microsoft.com/office/drawing/2014/main" id="{4C225B14-E302-B346-8A86-AF69F7F78A26}"/>
              </a:ext>
            </a:extLst>
          </p:cNvPr>
          <p:cNvSpPr txBox="1"/>
          <p:nvPr/>
        </p:nvSpPr>
        <p:spPr>
          <a:xfrm>
            <a:off x="7086600" y="6324600"/>
            <a:ext cx="1518364" cy="369332"/>
          </a:xfrm>
          <a:prstGeom prst="rect">
            <a:avLst/>
          </a:prstGeom>
          <a:noFill/>
        </p:spPr>
        <p:txBody>
          <a:bodyPr wrap="none" rtlCol="0">
            <a:spAutoFit/>
          </a:bodyPr>
          <a:lstStyle/>
          <a:p>
            <a:r>
              <a:rPr lang="en-CA" dirty="0"/>
              <a:t>Health state</a:t>
            </a:r>
          </a:p>
        </p:txBody>
      </p:sp>
      <p:pic>
        <p:nvPicPr>
          <p:cNvPr id="11" name="Picture 10">
            <a:extLst>
              <a:ext uri="{FF2B5EF4-FFF2-40B4-BE49-F238E27FC236}">
                <a16:creationId xmlns:a16="http://schemas.microsoft.com/office/drawing/2014/main" id="{E2F6C176-E484-090C-7B3D-0F1CBDD13302}"/>
              </a:ext>
            </a:extLst>
          </p:cNvPr>
          <p:cNvPicPr>
            <a:picLocks noChangeAspect="1"/>
          </p:cNvPicPr>
          <p:nvPr/>
        </p:nvPicPr>
        <p:blipFill>
          <a:blip r:embed="rId3"/>
          <a:stretch>
            <a:fillRect/>
          </a:stretch>
        </p:blipFill>
        <p:spPr>
          <a:xfrm>
            <a:off x="3213142" y="1537552"/>
            <a:ext cx="5579456" cy="4860000"/>
          </a:xfrm>
          <a:prstGeom prst="rect">
            <a:avLst/>
          </a:prstGeom>
        </p:spPr>
      </p:pic>
      <p:sp>
        <p:nvSpPr>
          <p:cNvPr id="13" name="Freeform: Shape 12">
            <a:extLst>
              <a:ext uri="{FF2B5EF4-FFF2-40B4-BE49-F238E27FC236}">
                <a16:creationId xmlns:a16="http://schemas.microsoft.com/office/drawing/2014/main" id="{C09D92F8-2898-A7F5-46D5-F76DCA7AA978}"/>
              </a:ext>
            </a:extLst>
          </p:cNvPr>
          <p:cNvSpPr/>
          <p:nvPr/>
        </p:nvSpPr>
        <p:spPr>
          <a:xfrm>
            <a:off x="4385388" y="3405674"/>
            <a:ext cx="3639877" cy="2696547"/>
          </a:xfrm>
          <a:custGeom>
            <a:avLst/>
            <a:gdLst>
              <a:gd name="connsiteX0" fmla="*/ 0 w 2537927"/>
              <a:gd name="connsiteY0" fmla="*/ 1474260 h 1474260"/>
              <a:gd name="connsiteX1" fmla="*/ 1371600 w 2537927"/>
              <a:gd name="connsiteY1" fmla="*/ 23 h 1474260"/>
              <a:gd name="connsiteX2" fmla="*/ 2537927 w 2537927"/>
              <a:gd name="connsiteY2" fmla="*/ 1436937 h 1474260"/>
              <a:gd name="connsiteX0" fmla="*/ 0 w 2537927"/>
              <a:gd name="connsiteY0" fmla="*/ 2743211 h 2743211"/>
              <a:gd name="connsiteX1" fmla="*/ 1324937 w 2537927"/>
              <a:gd name="connsiteY1" fmla="*/ 11 h 2743211"/>
              <a:gd name="connsiteX2" fmla="*/ 2537927 w 2537927"/>
              <a:gd name="connsiteY2" fmla="*/ 2705888 h 2743211"/>
              <a:gd name="connsiteX0" fmla="*/ 0 w 2973444"/>
              <a:gd name="connsiteY0" fmla="*/ 2687227 h 2705888"/>
              <a:gd name="connsiteX1" fmla="*/ 1760454 w 2973444"/>
              <a:gd name="connsiteY1" fmla="*/ 11 h 2705888"/>
              <a:gd name="connsiteX2" fmla="*/ 2973444 w 2973444"/>
              <a:gd name="connsiteY2" fmla="*/ 2705888 h 2705888"/>
              <a:gd name="connsiteX0" fmla="*/ 298 w 2973742"/>
              <a:gd name="connsiteY0" fmla="*/ 2687227 h 2705888"/>
              <a:gd name="connsiteX1" fmla="*/ 1760752 w 2973742"/>
              <a:gd name="connsiteY1" fmla="*/ 11 h 2705888"/>
              <a:gd name="connsiteX2" fmla="*/ 2973742 w 2973742"/>
              <a:gd name="connsiteY2" fmla="*/ 2705888 h 2705888"/>
              <a:gd name="connsiteX0" fmla="*/ 298 w 2981519"/>
              <a:gd name="connsiteY0" fmla="*/ 2687227 h 2799195"/>
              <a:gd name="connsiteX1" fmla="*/ 1760752 w 2981519"/>
              <a:gd name="connsiteY1" fmla="*/ 11 h 2799195"/>
              <a:gd name="connsiteX2" fmla="*/ 2981519 w 2981519"/>
              <a:gd name="connsiteY2" fmla="*/ 2799195 h 2799195"/>
              <a:gd name="connsiteX0" fmla="*/ 298 w 3012128"/>
              <a:gd name="connsiteY0" fmla="*/ 2687231 h 2799199"/>
              <a:gd name="connsiteX1" fmla="*/ 1760752 w 3012128"/>
              <a:gd name="connsiteY1" fmla="*/ 15 h 2799199"/>
              <a:gd name="connsiteX2" fmla="*/ 2981519 w 3012128"/>
              <a:gd name="connsiteY2" fmla="*/ 2799199 h 2799199"/>
              <a:gd name="connsiteX0" fmla="*/ 391 w 3005638"/>
              <a:gd name="connsiteY0" fmla="*/ 2584596 h 2696564"/>
              <a:gd name="connsiteX1" fmla="*/ 1434207 w 3005638"/>
              <a:gd name="connsiteY1" fmla="*/ 17 h 2696564"/>
              <a:gd name="connsiteX2" fmla="*/ 2981612 w 3005638"/>
              <a:gd name="connsiteY2" fmla="*/ 2696564 h 2696564"/>
              <a:gd name="connsiteX0" fmla="*/ 391 w 3018443"/>
              <a:gd name="connsiteY0" fmla="*/ 2584579 h 2696547"/>
              <a:gd name="connsiteX1" fmla="*/ 1434207 w 3018443"/>
              <a:gd name="connsiteY1" fmla="*/ 0 h 2696547"/>
              <a:gd name="connsiteX2" fmla="*/ 2981612 w 3018443"/>
              <a:gd name="connsiteY2" fmla="*/ 2696547 h 2696547"/>
              <a:gd name="connsiteX0" fmla="*/ 391 w 3086078"/>
              <a:gd name="connsiteY0" fmla="*/ 2584579 h 2696547"/>
              <a:gd name="connsiteX1" fmla="*/ 1434207 w 3086078"/>
              <a:gd name="connsiteY1" fmla="*/ 0 h 2696547"/>
              <a:gd name="connsiteX2" fmla="*/ 3051606 w 3086078"/>
              <a:gd name="connsiteY2" fmla="*/ 2696547 h 2696547"/>
              <a:gd name="connsiteX0" fmla="*/ 391 w 3057572"/>
              <a:gd name="connsiteY0" fmla="*/ 2584579 h 2696547"/>
              <a:gd name="connsiteX1" fmla="*/ 1434207 w 3057572"/>
              <a:gd name="connsiteY1" fmla="*/ 0 h 2696547"/>
              <a:gd name="connsiteX2" fmla="*/ 3051606 w 3057572"/>
              <a:gd name="connsiteY2" fmla="*/ 2696547 h 2696547"/>
              <a:gd name="connsiteX0" fmla="*/ 401 w 3034251"/>
              <a:gd name="connsiteY0" fmla="*/ 2612571 h 2696547"/>
              <a:gd name="connsiteX1" fmla="*/ 1410886 w 3034251"/>
              <a:gd name="connsiteY1" fmla="*/ 0 h 2696547"/>
              <a:gd name="connsiteX2" fmla="*/ 3028285 w 3034251"/>
              <a:gd name="connsiteY2" fmla="*/ 2696547 h 2696547"/>
              <a:gd name="connsiteX0" fmla="*/ 0 w 3033850"/>
              <a:gd name="connsiteY0" fmla="*/ 2612571 h 2696547"/>
              <a:gd name="connsiteX1" fmla="*/ 1410485 w 3033850"/>
              <a:gd name="connsiteY1" fmla="*/ 0 h 2696547"/>
              <a:gd name="connsiteX2" fmla="*/ 3027884 w 3033850"/>
              <a:gd name="connsiteY2" fmla="*/ 2696547 h 2696547"/>
            </a:gdLst>
            <a:ahLst/>
            <a:cxnLst>
              <a:cxn ang="0">
                <a:pos x="connsiteX0" y="connsiteY0"/>
              </a:cxn>
              <a:cxn ang="0">
                <a:pos x="connsiteX1" y="connsiteY1"/>
              </a:cxn>
              <a:cxn ang="0">
                <a:pos x="connsiteX2" y="connsiteY2"/>
              </a:cxn>
            </a:cxnLst>
            <a:rect l="l" t="t" r="r" b="b"/>
            <a:pathLst>
              <a:path w="3033850" h="2696547">
                <a:moveTo>
                  <a:pt x="0" y="2612571"/>
                </a:moveTo>
                <a:cubicBezTo>
                  <a:pt x="77674" y="292358"/>
                  <a:pt x="987497" y="6220"/>
                  <a:pt x="1410485" y="0"/>
                </a:cubicBezTo>
                <a:cubicBezTo>
                  <a:pt x="2385647" y="21772"/>
                  <a:pt x="3107254" y="713792"/>
                  <a:pt x="3027884" y="2696547"/>
                </a:cubicBezTo>
              </a:path>
            </a:pathLst>
          </a:cu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Rectangle 8">
            <a:extLst>
              <a:ext uri="{FF2B5EF4-FFF2-40B4-BE49-F238E27FC236}">
                <a16:creationId xmlns:a16="http://schemas.microsoft.com/office/drawing/2014/main" id="{A66C62EE-C49F-9E82-6C7C-E8B1E34CDE29}"/>
              </a:ext>
            </a:extLst>
          </p:cNvPr>
          <p:cNvSpPr/>
          <p:nvPr/>
        </p:nvSpPr>
        <p:spPr>
          <a:xfrm>
            <a:off x="3618055" y="2895600"/>
            <a:ext cx="2630345" cy="3124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421912714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2470404" y="1608139"/>
            <a:ext cx="7359396" cy="4572000"/>
          </a:xfrm>
        </p:spPr>
        <p:txBody>
          <a:bodyPr/>
          <a:lstStyle/>
          <a:p>
            <a:pPr lvl="1"/>
            <a:endParaRPr lang="en-US" dirty="0"/>
          </a:p>
          <a:p>
            <a:pPr lvl="1"/>
            <a:endParaRPr lang="en-US" dirty="0"/>
          </a:p>
        </p:txBody>
      </p:sp>
      <p:sp>
        <p:nvSpPr>
          <p:cNvPr id="6" name="Title 1">
            <a:extLst>
              <a:ext uri="{FF2B5EF4-FFF2-40B4-BE49-F238E27FC236}">
                <a16:creationId xmlns:a16="http://schemas.microsoft.com/office/drawing/2014/main" id="{2447C70A-E8CD-4D7B-8C00-FF6EC3DCB236}"/>
              </a:ext>
            </a:extLst>
          </p:cNvPr>
          <p:cNvSpPr txBox="1">
            <a:spLocks/>
          </p:cNvSpPr>
          <p:nvPr/>
        </p:nvSpPr>
        <p:spPr>
          <a:xfrm>
            <a:off x="381000" y="171610"/>
            <a:ext cx="10573512"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Visualizing the Problem</a:t>
            </a:r>
          </a:p>
        </p:txBody>
      </p:sp>
      <p:sp>
        <p:nvSpPr>
          <p:cNvPr id="2" name="TextBox 1">
            <a:extLst>
              <a:ext uri="{FF2B5EF4-FFF2-40B4-BE49-F238E27FC236}">
                <a16:creationId xmlns:a16="http://schemas.microsoft.com/office/drawing/2014/main" id="{1F802931-4861-11EE-FE5D-795B2AF8AED3}"/>
              </a:ext>
            </a:extLst>
          </p:cNvPr>
          <p:cNvSpPr txBox="1"/>
          <p:nvPr/>
        </p:nvSpPr>
        <p:spPr>
          <a:xfrm>
            <a:off x="533400" y="948850"/>
            <a:ext cx="10573512" cy="830997"/>
          </a:xfrm>
          <a:prstGeom prst="rect">
            <a:avLst/>
          </a:prstGeom>
          <a:noFill/>
        </p:spPr>
        <p:txBody>
          <a:bodyPr wrap="square" rtlCol="0">
            <a:spAutoFit/>
          </a:bodyPr>
          <a:lstStyle/>
          <a:p>
            <a:pPr marL="342900" indent="-342900">
              <a:buFont typeface="Arial" panose="020B0604020202020204" pitchFamily="34" charset="0"/>
              <a:buChar char="•"/>
            </a:pPr>
            <a:r>
              <a:rPr lang="en-CA" sz="2400" dirty="0">
                <a:latin typeface="Times New Roman" panose="02020603050405020304" pitchFamily="18" charset="0"/>
                <a:cs typeface="Times New Roman" panose="02020603050405020304" pitchFamily="18" charset="0"/>
              </a:rPr>
              <a:t>What does an equilibrium look like? </a:t>
            </a:r>
            <a:endParaRPr lang="en-CA" sz="2400" b="1" dirty="0">
              <a:solidFill>
                <a:schemeClr val="accent2">
                  <a:lumMod val="75000"/>
                </a:schemeClr>
              </a:solidFill>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CA" sz="2400"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7907D1B7-DBA6-A2FE-8CAD-B7525908DF81}"/>
              </a:ext>
            </a:extLst>
          </p:cNvPr>
          <p:cNvSpPr txBox="1"/>
          <p:nvPr/>
        </p:nvSpPr>
        <p:spPr>
          <a:xfrm>
            <a:off x="1600200" y="1905000"/>
            <a:ext cx="1612942" cy="369332"/>
          </a:xfrm>
          <a:prstGeom prst="rect">
            <a:avLst/>
          </a:prstGeom>
          <a:noFill/>
        </p:spPr>
        <p:txBody>
          <a:bodyPr wrap="none" rtlCol="0">
            <a:spAutoFit/>
          </a:bodyPr>
          <a:lstStyle/>
          <a:p>
            <a:r>
              <a:rPr lang="en-CA" dirty="0"/>
              <a:t>Consumption</a:t>
            </a:r>
          </a:p>
        </p:txBody>
      </p:sp>
      <p:sp>
        <p:nvSpPr>
          <p:cNvPr id="8" name="TextBox 7">
            <a:extLst>
              <a:ext uri="{FF2B5EF4-FFF2-40B4-BE49-F238E27FC236}">
                <a16:creationId xmlns:a16="http://schemas.microsoft.com/office/drawing/2014/main" id="{4C225B14-E302-B346-8A86-AF69F7F78A26}"/>
              </a:ext>
            </a:extLst>
          </p:cNvPr>
          <p:cNvSpPr txBox="1"/>
          <p:nvPr/>
        </p:nvSpPr>
        <p:spPr>
          <a:xfrm>
            <a:off x="7086600" y="6324600"/>
            <a:ext cx="1518364" cy="369332"/>
          </a:xfrm>
          <a:prstGeom prst="rect">
            <a:avLst/>
          </a:prstGeom>
          <a:noFill/>
        </p:spPr>
        <p:txBody>
          <a:bodyPr wrap="none" rtlCol="0">
            <a:spAutoFit/>
          </a:bodyPr>
          <a:lstStyle/>
          <a:p>
            <a:r>
              <a:rPr lang="en-CA" dirty="0"/>
              <a:t>Health state</a:t>
            </a:r>
          </a:p>
        </p:txBody>
      </p:sp>
      <p:pic>
        <p:nvPicPr>
          <p:cNvPr id="11" name="Picture 10">
            <a:extLst>
              <a:ext uri="{FF2B5EF4-FFF2-40B4-BE49-F238E27FC236}">
                <a16:creationId xmlns:a16="http://schemas.microsoft.com/office/drawing/2014/main" id="{E2F6C176-E484-090C-7B3D-0F1CBDD13302}"/>
              </a:ext>
            </a:extLst>
          </p:cNvPr>
          <p:cNvPicPr>
            <a:picLocks noChangeAspect="1"/>
          </p:cNvPicPr>
          <p:nvPr/>
        </p:nvPicPr>
        <p:blipFill>
          <a:blip r:embed="rId3"/>
          <a:stretch>
            <a:fillRect/>
          </a:stretch>
        </p:blipFill>
        <p:spPr>
          <a:xfrm>
            <a:off x="3213142" y="1537552"/>
            <a:ext cx="5579456" cy="4860000"/>
          </a:xfrm>
          <a:prstGeom prst="rect">
            <a:avLst/>
          </a:prstGeom>
        </p:spPr>
      </p:pic>
      <p:sp>
        <p:nvSpPr>
          <p:cNvPr id="13" name="Freeform: Shape 12">
            <a:extLst>
              <a:ext uri="{FF2B5EF4-FFF2-40B4-BE49-F238E27FC236}">
                <a16:creationId xmlns:a16="http://schemas.microsoft.com/office/drawing/2014/main" id="{C09D92F8-2898-A7F5-46D5-F76DCA7AA978}"/>
              </a:ext>
            </a:extLst>
          </p:cNvPr>
          <p:cNvSpPr/>
          <p:nvPr/>
        </p:nvSpPr>
        <p:spPr>
          <a:xfrm>
            <a:off x="4385388" y="3405674"/>
            <a:ext cx="3639877" cy="2696547"/>
          </a:xfrm>
          <a:custGeom>
            <a:avLst/>
            <a:gdLst>
              <a:gd name="connsiteX0" fmla="*/ 0 w 2537927"/>
              <a:gd name="connsiteY0" fmla="*/ 1474260 h 1474260"/>
              <a:gd name="connsiteX1" fmla="*/ 1371600 w 2537927"/>
              <a:gd name="connsiteY1" fmla="*/ 23 h 1474260"/>
              <a:gd name="connsiteX2" fmla="*/ 2537927 w 2537927"/>
              <a:gd name="connsiteY2" fmla="*/ 1436937 h 1474260"/>
              <a:gd name="connsiteX0" fmla="*/ 0 w 2537927"/>
              <a:gd name="connsiteY0" fmla="*/ 2743211 h 2743211"/>
              <a:gd name="connsiteX1" fmla="*/ 1324937 w 2537927"/>
              <a:gd name="connsiteY1" fmla="*/ 11 h 2743211"/>
              <a:gd name="connsiteX2" fmla="*/ 2537927 w 2537927"/>
              <a:gd name="connsiteY2" fmla="*/ 2705888 h 2743211"/>
              <a:gd name="connsiteX0" fmla="*/ 0 w 2973444"/>
              <a:gd name="connsiteY0" fmla="*/ 2687227 h 2705888"/>
              <a:gd name="connsiteX1" fmla="*/ 1760454 w 2973444"/>
              <a:gd name="connsiteY1" fmla="*/ 11 h 2705888"/>
              <a:gd name="connsiteX2" fmla="*/ 2973444 w 2973444"/>
              <a:gd name="connsiteY2" fmla="*/ 2705888 h 2705888"/>
              <a:gd name="connsiteX0" fmla="*/ 298 w 2973742"/>
              <a:gd name="connsiteY0" fmla="*/ 2687227 h 2705888"/>
              <a:gd name="connsiteX1" fmla="*/ 1760752 w 2973742"/>
              <a:gd name="connsiteY1" fmla="*/ 11 h 2705888"/>
              <a:gd name="connsiteX2" fmla="*/ 2973742 w 2973742"/>
              <a:gd name="connsiteY2" fmla="*/ 2705888 h 2705888"/>
              <a:gd name="connsiteX0" fmla="*/ 298 w 2981519"/>
              <a:gd name="connsiteY0" fmla="*/ 2687227 h 2799195"/>
              <a:gd name="connsiteX1" fmla="*/ 1760752 w 2981519"/>
              <a:gd name="connsiteY1" fmla="*/ 11 h 2799195"/>
              <a:gd name="connsiteX2" fmla="*/ 2981519 w 2981519"/>
              <a:gd name="connsiteY2" fmla="*/ 2799195 h 2799195"/>
              <a:gd name="connsiteX0" fmla="*/ 298 w 3012128"/>
              <a:gd name="connsiteY0" fmla="*/ 2687231 h 2799199"/>
              <a:gd name="connsiteX1" fmla="*/ 1760752 w 3012128"/>
              <a:gd name="connsiteY1" fmla="*/ 15 h 2799199"/>
              <a:gd name="connsiteX2" fmla="*/ 2981519 w 3012128"/>
              <a:gd name="connsiteY2" fmla="*/ 2799199 h 2799199"/>
              <a:gd name="connsiteX0" fmla="*/ 391 w 3005638"/>
              <a:gd name="connsiteY0" fmla="*/ 2584596 h 2696564"/>
              <a:gd name="connsiteX1" fmla="*/ 1434207 w 3005638"/>
              <a:gd name="connsiteY1" fmla="*/ 17 h 2696564"/>
              <a:gd name="connsiteX2" fmla="*/ 2981612 w 3005638"/>
              <a:gd name="connsiteY2" fmla="*/ 2696564 h 2696564"/>
              <a:gd name="connsiteX0" fmla="*/ 391 w 3018443"/>
              <a:gd name="connsiteY0" fmla="*/ 2584579 h 2696547"/>
              <a:gd name="connsiteX1" fmla="*/ 1434207 w 3018443"/>
              <a:gd name="connsiteY1" fmla="*/ 0 h 2696547"/>
              <a:gd name="connsiteX2" fmla="*/ 2981612 w 3018443"/>
              <a:gd name="connsiteY2" fmla="*/ 2696547 h 2696547"/>
              <a:gd name="connsiteX0" fmla="*/ 391 w 3086078"/>
              <a:gd name="connsiteY0" fmla="*/ 2584579 h 2696547"/>
              <a:gd name="connsiteX1" fmla="*/ 1434207 w 3086078"/>
              <a:gd name="connsiteY1" fmla="*/ 0 h 2696547"/>
              <a:gd name="connsiteX2" fmla="*/ 3051606 w 3086078"/>
              <a:gd name="connsiteY2" fmla="*/ 2696547 h 2696547"/>
              <a:gd name="connsiteX0" fmla="*/ 391 w 3057572"/>
              <a:gd name="connsiteY0" fmla="*/ 2584579 h 2696547"/>
              <a:gd name="connsiteX1" fmla="*/ 1434207 w 3057572"/>
              <a:gd name="connsiteY1" fmla="*/ 0 h 2696547"/>
              <a:gd name="connsiteX2" fmla="*/ 3051606 w 3057572"/>
              <a:gd name="connsiteY2" fmla="*/ 2696547 h 2696547"/>
              <a:gd name="connsiteX0" fmla="*/ 401 w 3034251"/>
              <a:gd name="connsiteY0" fmla="*/ 2612571 h 2696547"/>
              <a:gd name="connsiteX1" fmla="*/ 1410886 w 3034251"/>
              <a:gd name="connsiteY1" fmla="*/ 0 h 2696547"/>
              <a:gd name="connsiteX2" fmla="*/ 3028285 w 3034251"/>
              <a:gd name="connsiteY2" fmla="*/ 2696547 h 2696547"/>
              <a:gd name="connsiteX0" fmla="*/ 0 w 3033850"/>
              <a:gd name="connsiteY0" fmla="*/ 2612571 h 2696547"/>
              <a:gd name="connsiteX1" fmla="*/ 1410485 w 3033850"/>
              <a:gd name="connsiteY1" fmla="*/ 0 h 2696547"/>
              <a:gd name="connsiteX2" fmla="*/ 3027884 w 3033850"/>
              <a:gd name="connsiteY2" fmla="*/ 2696547 h 2696547"/>
            </a:gdLst>
            <a:ahLst/>
            <a:cxnLst>
              <a:cxn ang="0">
                <a:pos x="connsiteX0" y="connsiteY0"/>
              </a:cxn>
              <a:cxn ang="0">
                <a:pos x="connsiteX1" y="connsiteY1"/>
              </a:cxn>
              <a:cxn ang="0">
                <a:pos x="connsiteX2" y="connsiteY2"/>
              </a:cxn>
            </a:cxnLst>
            <a:rect l="l" t="t" r="r" b="b"/>
            <a:pathLst>
              <a:path w="3033850" h="2696547">
                <a:moveTo>
                  <a:pt x="0" y="2612571"/>
                </a:moveTo>
                <a:cubicBezTo>
                  <a:pt x="77674" y="292358"/>
                  <a:pt x="987497" y="6220"/>
                  <a:pt x="1410485" y="0"/>
                </a:cubicBezTo>
                <a:cubicBezTo>
                  <a:pt x="2385647" y="21772"/>
                  <a:pt x="3107254" y="713792"/>
                  <a:pt x="3027884" y="2696547"/>
                </a:cubicBezTo>
              </a:path>
            </a:pathLst>
          </a:cu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Rectangle 8">
            <a:extLst>
              <a:ext uri="{FF2B5EF4-FFF2-40B4-BE49-F238E27FC236}">
                <a16:creationId xmlns:a16="http://schemas.microsoft.com/office/drawing/2014/main" id="{A66C62EE-C49F-9E82-6C7C-E8B1E34CDE29}"/>
              </a:ext>
            </a:extLst>
          </p:cNvPr>
          <p:cNvSpPr/>
          <p:nvPr/>
        </p:nvSpPr>
        <p:spPr>
          <a:xfrm>
            <a:off x="3618055" y="2895600"/>
            <a:ext cx="2630345" cy="3124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Freeform: Shape 4">
            <a:extLst>
              <a:ext uri="{FF2B5EF4-FFF2-40B4-BE49-F238E27FC236}">
                <a16:creationId xmlns:a16="http://schemas.microsoft.com/office/drawing/2014/main" id="{C002C49B-E187-8CD7-4840-8A7C53F05FB1}"/>
              </a:ext>
            </a:extLst>
          </p:cNvPr>
          <p:cNvSpPr/>
          <p:nvPr/>
        </p:nvSpPr>
        <p:spPr>
          <a:xfrm>
            <a:off x="6499134" y="2971800"/>
            <a:ext cx="1726163" cy="1548882"/>
          </a:xfrm>
          <a:custGeom>
            <a:avLst/>
            <a:gdLst>
              <a:gd name="connsiteX0" fmla="*/ 0 w 1726163"/>
              <a:gd name="connsiteY0" fmla="*/ 0 h 1548882"/>
              <a:gd name="connsiteX1" fmla="*/ 401216 w 1726163"/>
              <a:gd name="connsiteY1" fmla="*/ 1250302 h 1548882"/>
              <a:gd name="connsiteX2" fmla="*/ 1726163 w 1726163"/>
              <a:gd name="connsiteY2" fmla="*/ 1548882 h 1548882"/>
            </a:gdLst>
            <a:ahLst/>
            <a:cxnLst>
              <a:cxn ang="0">
                <a:pos x="connsiteX0" y="connsiteY0"/>
              </a:cxn>
              <a:cxn ang="0">
                <a:pos x="connsiteX1" y="connsiteY1"/>
              </a:cxn>
              <a:cxn ang="0">
                <a:pos x="connsiteX2" y="connsiteY2"/>
              </a:cxn>
            </a:cxnLst>
            <a:rect l="l" t="t" r="r" b="b"/>
            <a:pathLst>
              <a:path w="1726163" h="1548882">
                <a:moveTo>
                  <a:pt x="0" y="0"/>
                </a:moveTo>
                <a:cubicBezTo>
                  <a:pt x="56761" y="496077"/>
                  <a:pt x="113522" y="992155"/>
                  <a:pt x="401216" y="1250302"/>
                </a:cubicBezTo>
                <a:cubicBezTo>
                  <a:pt x="688910" y="1508449"/>
                  <a:pt x="1485122" y="1513115"/>
                  <a:pt x="1726163" y="1548882"/>
                </a:cubicBezTo>
              </a:path>
            </a:pathLst>
          </a:custGeom>
          <a:no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Freeform: Shape 9">
            <a:extLst>
              <a:ext uri="{FF2B5EF4-FFF2-40B4-BE49-F238E27FC236}">
                <a16:creationId xmlns:a16="http://schemas.microsoft.com/office/drawing/2014/main" id="{88ABD440-54A7-8E01-84B8-7B1E4CF69B4E}"/>
              </a:ext>
            </a:extLst>
          </p:cNvPr>
          <p:cNvSpPr/>
          <p:nvPr/>
        </p:nvSpPr>
        <p:spPr>
          <a:xfrm>
            <a:off x="6858984" y="2529373"/>
            <a:ext cx="1726163" cy="1548882"/>
          </a:xfrm>
          <a:custGeom>
            <a:avLst/>
            <a:gdLst>
              <a:gd name="connsiteX0" fmla="*/ 0 w 1726163"/>
              <a:gd name="connsiteY0" fmla="*/ 0 h 1548882"/>
              <a:gd name="connsiteX1" fmla="*/ 401216 w 1726163"/>
              <a:gd name="connsiteY1" fmla="*/ 1250302 h 1548882"/>
              <a:gd name="connsiteX2" fmla="*/ 1726163 w 1726163"/>
              <a:gd name="connsiteY2" fmla="*/ 1548882 h 1548882"/>
            </a:gdLst>
            <a:ahLst/>
            <a:cxnLst>
              <a:cxn ang="0">
                <a:pos x="connsiteX0" y="connsiteY0"/>
              </a:cxn>
              <a:cxn ang="0">
                <a:pos x="connsiteX1" y="connsiteY1"/>
              </a:cxn>
              <a:cxn ang="0">
                <a:pos x="connsiteX2" y="connsiteY2"/>
              </a:cxn>
            </a:cxnLst>
            <a:rect l="l" t="t" r="r" b="b"/>
            <a:pathLst>
              <a:path w="1726163" h="1548882">
                <a:moveTo>
                  <a:pt x="0" y="0"/>
                </a:moveTo>
                <a:cubicBezTo>
                  <a:pt x="56761" y="496077"/>
                  <a:pt x="113522" y="992155"/>
                  <a:pt x="401216" y="1250302"/>
                </a:cubicBezTo>
                <a:cubicBezTo>
                  <a:pt x="688910" y="1508449"/>
                  <a:pt x="1485122" y="1513115"/>
                  <a:pt x="1726163" y="1548882"/>
                </a:cubicBezTo>
              </a:path>
            </a:pathLst>
          </a:custGeom>
          <a:no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Freeform: Shape 11">
            <a:extLst>
              <a:ext uri="{FF2B5EF4-FFF2-40B4-BE49-F238E27FC236}">
                <a16:creationId xmlns:a16="http://schemas.microsoft.com/office/drawing/2014/main" id="{D4E18FE9-9E0D-A41A-163E-97A766B097A9}"/>
              </a:ext>
            </a:extLst>
          </p:cNvPr>
          <p:cNvSpPr/>
          <p:nvPr/>
        </p:nvSpPr>
        <p:spPr>
          <a:xfrm>
            <a:off x="6651533" y="2709473"/>
            <a:ext cx="1726163" cy="1548882"/>
          </a:xfrm>
          <a:custGeom>
            <a:avLst/>
            <a:gdLst>
              <a:gd name="connsiteX0" fmla="*/ 0 w 1726163"/>
              <a:gd name="connsiteY0" fmla="*/ 0 h 1548882"/>
              <a:gd name="connsiteX1" fmla="*/ 401216 w 1726163"/>
              <a:gd name="connsiteY1" fmla="*/ 1250302 h 1548882"/>
              <a:gd name="connsiteX2" fmla="*/ 1726163 w 1726163"/>
              <a:gd name="connsiteY2" fmla="*/ 1548882 h 1548882"/>
            </a:gdLst>
            <a:ahLst/>
            <a:cxnLst>
              <a:cxn ang="0">
                <a:pos x="connsiteX0" y="connsiteY0"/>
              </a:cxn>
              <a:cxn ang="0">
                <a:pos x="connsiteX1" y="connsiteY1"/>
              </a:cxn>
              <a:cxn ang="0">
                <a:pos x="connsiteX2" y="connsiteY2"/>
              </a:cxn>
            </a:cxnLst>
            <a:rect l="l" t="t" r="r" b="b"/>
            <a:pathLst>
              <a:path w="1726163" h="1548882">
                <a:moveTo>
                  <a:pt x="0" y="0"/>
                </a:moveTo>
                <a:cubicBezTo>
                  <a:pt x="56761" y="496077"/>
                  <a:pt x="113522" y="992155"/>
                  <a:pt x="401216" y="1250302"/>
                </a:cubicBezTo>
                <a:cubicBezTo>
                  <a:pt x="688910" y="1508449"/>
                  <a:pt x="1485122" y="1513115"/>
                  <a:pt x="1726163" y="1548882"/>
                </a:cubicBezTo>
              </a:path>
            </a:pathLst>
          </a:custGeom>
          <a:no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Freeform: Shape 13">
            <a:extLst>
              <a:ext uri="{FF2B5EF4-FFF2-40B4-BE49-F238E27FC236}">
                <a16:creationId xmlns:a16="http://schemas.microsoft.com/office/drawing/2014/main" id="{5C8888D2-770C-24A8-B283-8907E4C71101}"/>
              </a:ext>
            </a:extLst>
          </p:cNvPr>
          <p:cNvSpPr/>
          <p:nvPr/>
        </p:nvSpPr>
        <p:spPr>
          <a:xfrm>
            <a:off x="7179697" y="2120771"/>
            <a:ext cx="1726163" cy="1548882"/>
          </a:xfrm>
          <a:custGeom>
            <a:avLst/>
            <a:gdLst>
              <a:gd name="connsiteX0" fmla="*/ 0 w 1726163"/>
              <a:gd name="connsiteY0" fmla="*/ 0 h 1548882"/>
              <a:gd name="connsiteX1" fmla="*/ 401216 w 1726163"/>
              <a:gd name="connsiteY1" fmla="*/ 1250302 h 1548882"/>
              <a:gd name="connsiteX2" fmla="*/ 1726163 w 1726163"/>
              <a:gd name="connsiteY2" fmla="*/ 1548882 h 1548882"/>
            </a:gdLst>
            <a:ahLst/>
            <a:cxnLst>
              <a:cxn ang="0">
                <a:pos x="connsiteX0" y="connsiteY0"/>
              </a:cxn>
              <a:cxn ang="0">
                <a:pos x="connsiteX1" y="connsiteY1"/>
              </a:cxn>
              <a:cxn ang="0">
                <a:pos x="connsiteX2" y="connsiteY2"/>
              </a:cxn>
            </a:cxnLst>
            <a:rect l="l" t="t" r="r" b="b"/>
            <a:pathLst>
              <a:path w="1726163" h="1548882">
                <a:moveTo>
                  <a:pt x="0" y="0"/>
                </a:moveTo>
                <a:cubicBezTo>
                  <a:pt x="56761" y="496077"/>
                  <a:pt x="113522" y="992155"/>
                  <a:pt x="401216" y="1250302"/>
                </a:cubicBezTo>
                <a:cubicBezTo>
                  <a:pt x="688910" y="1508449"/>
                  <a:pt x="1485122" y="1513115"/>
                  <a:pt x="1726163" y="1548882"/>
                </a:cubicBezTo>
              </a:path>
            </a:pathLst>
          </a:custGeom>
          <a:no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7713281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BD568-A3DE-4D27-9652-A8CF021A9E7A}"/>
              </a:ext>
            </a:extLst>
          </p:cNvPr>
          <p:cNvSpPr>
            <a:spLocks noGrp="1"/>
          </p:cNvSpPr>
          <p:nvPr>
            <p:ph type="title"/>
          </p:nvPr>
        </p:nvSpPr>
        <p:spPr>
          <a:xfrm>
            <a:off x="2470404" y="337710"/>
            <a:ext cx="7269480" cy="1325562"/>
          </a:xfrm>
        </p:spPr>
        <p:txBody>
          <a:bodyPr/>
          <a:lstStyle/>
          <a:p>
            <a:r>
              <a:rPr lang="en-US" dirty="0"/>
              <a:t> </a:t>
            </a:r>
          </a:p>
        </p:txBody>
      </p:sp>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1261872" y="1219200"/>
            <a:ext cx="9634728" cy="4960939"/>
          </a:xfrm>
        </p:spPr>
        <p:txBody>
          <a:bodyPr>
            <a:normAutofit/>
          </a:bodyPr>
          <a:lstStyle/>
          <a:p>
            <a:r>
              <a:rPr lang="en-US" sz="2400" dirty="0" err="1">
                <a:cs typeface="Times New Roman" panose="02020603050405020304" pitchFamily="18" charset="0"/>
                <a:hlinkClick r:id="rId3"/>
              </a:rPr>
              <a:t>Github</a:t>
            </a:r>
            <a:r>
              <a:rPr lang="en-US" sz="2400" dirty="0">
                <a:cs typeface="Times New Roman" panose="02020603050405020304" pitchFamily="18" charset="0"/>
                <a:hlinkClick r:id="rId3"/>
              </a:rPr>
              <a:t> repo</a:t>
            </a:r>
            <a:endParaRPr lang="en-US" sz="2400" dirty="0">
              <a:cs typeface="Times New Roman" panose="02020603050405020304" pitchFamily="18" charset="0"/>
            </a:endParaRPr>
          </a:p>
          <a:p>
            <a:pPr lvl="1"/>
            <a:r>
              <a:rPr lang="en-US" sz="2400" dirty="0">
                <a:cs typeface="Times New Roman" panose="02020603050405020304" pitchFamily="18" charset="0"/>
              </a:rPr>
              <a:t>Contains all relevant course materials</a:t>
            </a:r>
          </a:p>
          <a:p>
            <a:pPr lvl="1"/>
            <a:r>
              <a:rPr lang="en-US" sz="2400" dirty="0">
                <a:cs typeface="Times New Roman" panose="02020603050405020304" pitchFamily="18" charset="0"/>
              </a:rPr>
              <a:t>Readings, presentation options, some slides</a:t>
            </a:r>
          </a:p>
          <a:p>
            <a:pPr lvl="1"/>
            <a:endParaRPr lang="en-US" sz="2400" dirty="0">
              <a:cs typeface="Times New Roman" panose="02020603050405020304" pitchFamily="18" charset="0"/>
            </a:endParaRPr>
          </a:p>
          <a:p>
            <a:pPr marL="274320" lvl="1" indent="0">
              <a:buNone/>
            </a:pPr>
            <a:r>
              <a:rPr lang="en-US" sz="2400" b="1" dirty="0"/>
              <a:t>Hypothesis for group annotation</a:t>
            </a:r>
            <a:r>
              <a:rPr lang="en-US" sz="2400" dirty="0"/>
              <a:t>: tutorial on Quercus</a:t>
            </a:r>
          </a:p>
        </p:txBody>
      </p:sp>
      <p:sp>
        <p:nvSpPr>
          <p:cNvPr id="5" name="Title 1">
            <a:extLst>
              <a:ext uri="{FF2B5EF4-FFF2-40B4-BE49-F238E27FC236}">
                <a16:creationId xmlns:a16="http://schemas.microsoft.com/office/drawing/2014/main" id="{9188A289-910E-45BF-9F49-22ADDCD09BA3}"/>
              </a:ext>
            </a:extLst>
          </p:cNvPr>
          <p:cNvSpPr txBox="1">
            <a:spLocks/>
          </p:cNvSpPr>
          <p:nvPr/>
        </p:nvSpPr>
        <p:spPr>
          <a:xfrm>
            <a:off x="1261872" y="365760"/>
            <a:ext cx="9692640"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Introduction &amp; Syllabus</a:t>
            </a:r>
          </a:p>
        </p:txBody>
      </p:sp>
    </p:spTree>
    <p:extLst>
      <p:ext uri="{BB962C8B-B14F-4D97-AF65-F5344CB8AC3E}">
        <p14:creationId xmlns:p14="http://schemas.microsoft.com/office/powerpoint/2010/main" val="28583728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2447C70A-E8CD-4D7B-8C00-FF6EC3DCB236}"/>
              </a:ext>
            </a:extLst>
          </p:cNvPr>
          <p:cNvSpPr txBox="1">
            <a:spLocks/>
          </p:cNvSpPr>
          <p:nvPr/>
        </p:nvSpPr>
        <p:spPr>
          <a:xfrm>
            <a:off x="381000" y="171610"/>
            <a:ext cx="10573512"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Visualizing the Problem</a:t>
            </a:r>
          </a:p>
        </p:txBody>
      </p:sp>
      <p:sp>
        <p:nvSpPr>
          <p:cNvPr id="2" name="TextBox 1">
            <a:extLst>
              <a:ext uri="{FF2B5EF4-FFF2-40B4-BE49-F238E27FC236}">
                <a16:creationId xmlns:a16="http://schemas.microsoft.com/office/drawing/2014/main" id="{1F802931-4861-11EE-FE5D-795B2AF8AED3}"/>
              </a:ext>
            </a:extLst>
          </p:cNvPr>
          <p:cNvSpPr txBox="1"/>
          <p:nvPr/>
        </p:nvSpPr>
        <p:spPr>
          <a:xfrm>
            <a:off x="533400" y="948850"/>
            <a:ext cx="10573512" cy="830997"/>
          </a:xfrm>
          <a:prstGeom prst="rect">
            <a:avLst/>
          </a:prstGeom>
          <a:noFill/>
        </p:spPr>
        <p:txBody>
          <a:bodyPr wrap="square" rtlCol="0">
            <a:spAutoFit/>
          </a:bodyPr>
          <a:lstStyle/>
          <a:p>
            <a:pPr marL="342900" indent="-342900">
              <a:buFont typeface="Arial" panose="020B0604020202020204" pitchFamily="34" charset="0"/>
              <a:buChar char="•"/>
            </a:pPr>
            <a:r>
              <a:rPr lang="en-CA" sz="2400" dirty="0">
                <a:latin typeface="Times New Roman" panose="02020603050405020304" pitchFamily="18" charset="0"/>
                <a:cs typeface="Times New Roman" panose="02020603050405020304" pitchFamily="18" charset="0"/>
              </a:rPr>
              <a:t>What does an equilibrium look like? </a:t>
            </a:r>
            <a:endParaRPr lang="en-CA" sz="2400" b="1" dirty="0">
              <a:solidFill>
                <a:schemeClr val="accent2">
                  <a:lumMod val="75000"/>
                </a:schemeClr>
              </a:solidFill>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CA" sz="2400" dirty="0">
              <a:latin typeface="Times New Roman" panose="02020603050405020304" pitchFamily="18" charset="0"/>
              <a:cs typeface="Times New Roman" panose="02020603050405020304" pitchFamily="18" charset="0"/>
            </a:endParaRPr>
          </a:p>
        </p:txBody>
      </p:sp>
      <p:pic>
        <p:nvPicPr>
          <p:cNvPr id="17" name="Picture 16">
            <a:extLst>
              <a:ext uri="{FF2B5EF4-FFF2-40B4-BE49-F238E27FC236}">
                <a16:creationId xmlns:a16="http://schemas.microsoft.com/office/drawing/2014/main" id="{E17B3D26-4A5A-8285-F461-C75D6F183AF9}"/>
              </a:ext>
            </a:extLst>
          </p:cNvPr>
          <p:cNvPicPr>
            <a:picLocks noChangeAspect="1"/>
          </p:cNvPicPr>
          <p:nvPr/>
        </p:nvPicPr>
        <p:blipFill>
          <a:blip r:embed="rId3"/>
          <a:stretch>
            <a:fillRect/>
          </a:stretch>
        </p:blipFill>
        <p:spPr>
          <a:xfrm>
            <a:off x="1447800" y="1309812"/>
            <a:ext cx="8236295" cy="5376578"/>
          </a:xfrm>
          <a:prstGeom prst="rect">
            <a:avLst/>
          </a:prstGeom>
        </p:spPr>
      </p:pic>
    </p:spTree>
    <p:extLst>
      <p:ext uri="{BB962C8B-B14F-4D97-AF65-F5344CB8AC3E}">
        <p14:creationId xmlns:p14="http://schemas.microsoft.com/office/powerpoint/2010/main" val="280441772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2470404" y="1608139"/>
            <a:ext cx="7359396" cy="4572000"/>
          </a:xfrm>
        </p:spPr>
        <p:txBody>
          <a:bodyPr/>
          <a:lstStyle/>
          <a:p>
            <a:pPr lvl="1"/>
            <a:endParaRPr lang="en-US" dirty="0"/>
          </a:p>
          <a:p>
            <a:pPr lvl="1"/>
            <a:endParaRPr lang="en-US" dirty="0"/>
          </a:p>
        </p:txBody>
      </p:sp>
      <p:sp>
        <p:nvSpPr>
          <p:cNvPr id="6" name="Title 1">
            <a:extLst>
              <a:ext uri="{FF2B5EF4-FFF2-40B4-BE49-F238E27FC236}">
                <a16:creationId xmlns:a16="http://schemas.microsoft.com/office/drawing/2014/main" id="{2447C70A-E8CD-4D7B-8C00-FF6EC3DCB236}"/>
              </a:ext>
            </a:extLst>
          </p:cNvPr>
          <p:cNvSpPr txBox="1">
            <a:spLocks/>
          </p:cNvSpPr>
          <p:nvPr/>
        </p:nvSpPr>
        <p:spPr>
          <a:xfrm>
            <a:off x="381000" y="171610"/>
            <a:ext cx="10573512"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Model Dynamics</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1F802931-4861-11EE-FE5D-795B2AF8AED3}"/>
                  </a:ext>
                </a:extLst>
              </p:cNvPr>
              <p:cNvSpPr txBox="1"/>
              <p:nvPr/>
            </p:nvSpPr>
            <p:spPr>
              <a:xfrm>
                <a:off x="533400" y="948850"/>
                <a:ext cx="10573512" cy="2400272"/>
              </a:xfrm>
              <a:prstGeom prst="rect">
                <a:avLst/>
              </a:prstGeom>
              <a:noFill/>
            </p:spPr>
            <p:txBody>
              <a:bodyPr wrap="square" rtlCol="0">
                <a:spAutoFit/>
              </a:bodyPr>
              <a:lstStyle/>
              <a:p>
                <a:pPr marL="342900" indent="-342900">
                  <a:buFont typeface="Arial" panose="020B0604020202020204" pitchFamily="34" charset="0"/>
                  <a:buChar char="•"/>
                </a:pPr>
                <a:r>
                  <a:rPr lang="en-CA" sz="2400" dirty="0">
                    <a:latin typeface="Times New Roman" panose="02020603050405020304" pitchFamily="18" charset="0"/>
                    <a:cs typeface="Times New Roman" panose="02020603050405020304" pitchFamily="18" charset="0"/>
                  </a:rPr>
                  <a:t>What about utility over the life cycle? Suppose people live for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𝑇</m:t>
                    </m:r>
                  </m:oMath>
                </a14:m>
                <a:r>
                  <a:rPr lang="en-CA" sz="2400" dirty="0">
                    <a:latin typeface="Times New Roman" panose="02020603050405020304" pitchFamily="18" charset="0"/>
                    <a:cs typeface="Times New Roman" panose="02020603050405020304" pitchFamily="18" charset="0"/>
                  </a:rPr>
                  <a:t> periods</a:t>
                </a:r>
              </a:p>
              <a:p>
                <a:pPr/>
                <a14:m>
                  <m:oMathPara xmlns:m="http://schemas.openxmlformats.org/officeDocument/2006/math">
                    <m:oMathParaPr>
                      <m:jc m:val="centerGroup"/>
                    </m:oMathParaPr>
                    <m:oMath xmlns:m="http://schemas.openxmlformats.org/officeDocument/2006/math">
                      <m:func>
                        <m:funcPr>
                          <m:ctrlPr>
                            <a:rPr lang="en-CA" sz="2400" b="0" i="1" smtClean="0">
                              <a:latin typeface="Cambria Math" panose="02040503050406030204" pitchFamily="18" charset="0"/>
                              <a:cs typeface="Times New Roman" panose="02020603050405020304" pitchFamily="18" charset="0"/>
                            </a:rPr>
                          </m:ctrlPr>
                        </m:funcPr>
                        <m:fName>
                          <m:limLow>
                            <m:limLowPr>
                              <m:ctrlPr>
                                <a:rPr lang="en-CA" sz="2400" b="0" i="1" smtClean="0">
                                  <a:latin typeface="Cambria Math" panose="02040503050406030204" pitchFamily="18" charset="0"/>
                                  <a:cs typeface="Times New Roman" panose="02020603050405020304" pitchFamily="18" charset="0"/>
                                </a:rPr>
                              </m:ctrlPr>
                            </m:limLowPr>
                            <m:e>
                              <m:r>
                                <m:rPr>
                                  <m:sty m:val="p"/>
                                </m:rPr>
                                <a:rPr lang="en-CA" sz="2400" b="0" i="0" smtClean="0">
                                  <a:latin typeface="Cambria Math" panose="02040503050406030204" pitchFamily="18" charset="0"/>
                                  <a:cs typeface="Times New Roman" panose="02020603050405020304" pitchFamily="18" charset="0"/>
                                </a:rPr>
                                <m:t>max</m:t>
                              </m:r>
                            </m:e>
                            <m:lim>
                              <m:r>
                                <a:rPr lang="en-CA" sz="2400" b="0" i="1" smtClean="0">
                                  <a:latin typeface="Cambria Math" panose="02040503050406030204" pitchFamily="18" charset="0"/>
                                  <a:cs typeface="Times New Roman" panose="02020603050405020304" pitchFamily="18" charset="0"/>
                                </a:rPr>
                                <m:t>𝐻</m:t>
                              </m:r>
                              <m:r>
                                <a:rPr lang="en-CA" sz="2400" b="0" i="1" smtClean="0">
                                  <a:latin typeface="Cambria Math" panose="02040503050406030204" pitchFamily="18" charset="0"/>
                                  <a:cs typeface="Times New Roman" panose="02020603050405020304" pitchFamily="18" charset="0"/>
                                </a:rPr>
                                <m:t>,</m:t>
                              </m:r>
                              <m:r>
                                <a:rPr lang="en-CA" sz="2400" b="0" i="1" smtClean="0">
                                  <a:latin typeface="Cambria Math" panose="02040503050406030204" pitchFamily="18" charset="0"/>
                                  <a:cs typeface="Times New Roman" panose="02020603050405020304" pitchFamily="18" charset="0"/>
                                </a:rPr>
                                <m:t>𝑍</m:t>
                              </m:r>
                            </m:lim>
                          </m:limLow>
                        </m:fName>
                        <m:e/>
                      </m:func>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𝑈</m:t>
                          </m:r>
                        </m:e>
                        <m:sub>
                          <m:r>
                            <a:rPr lang="en-CA" sz="2400" b="0" i="1" smtClean="0">
                              <a:latin typeface="Cambria Math" panose="02040503050406030204" pitchFamily="18" charset="0"/>
                              <a:cs typeface="Times New Roman" panose="02020603050405020304" pitchFamily="18" charset="0"/>
                            </a:rPr>
                            <m:t>𝑖</m:t>
                          </m:r>
                        </m:sub>
                      </m:sSub>
                      <m:r>
                        <a:rPr lang="en-CA" sz="2400" b="0" i="1" smtClean="0">
                          <a:latin typeface="Cambria Math" panose="02040503050406030204" pitchFamily="18" charset="0"/>
                          <a:cs typeface="Times New Roman" panose="02020603050405020304" pitchFamily="18" charset="0"/>
                        </a:rPr>
                        <m:t>=</m:t>
                      </m:r>
                      <m:nary>
                        <m:naryPr>
                          <m:ctrlPr>
                            <a:rPr lang="en-CA" sz="2400" b="0" i="1" smtClean="0">
                              <a:latin typeface="Cambria Math" panose="02040503050406030204" pitchFamily="18" charset="0"/>
                              <a:cs typeface="Times New Roman" panose="02020603050405020304" pitchFamily="18" charset="0"/>
                            </a:rPr>
                          </m:ctrlPr>
                        </m:naryPr>
                        <m:sub>
                          <m:r>
                            <a:rPr lang="en-CA" sz="2400" b="0" i="1" smtClean="0">
                              <a:latin typeface="Cambria Math" panose="02040503050406030204" pitchFamily="18" charset="0"/>
                              <a:cs typeface="Times New Roman" panose="02020603050405020304" pitchFamily="18" charset="0"/>
                            </a:rPr>
                            <m:t>0</m:t>
                          </m:r>
                        </m:sub>
                        <m:sup>
                          <m:r>
                            <a:rPr lang="en-CA" sz="2400" b="0" i="1" smtClean="0">
                              <a:latin typeface="Cambria Math" panose="02040503050406030204" pitchFamily="18" charset="0"/>
                              <a:cs typeface="Times New Roman" panose="02020603050405020304" pitchFamily="18" charset="0"/>
                            </a:rPr>
                            <m:t>𝑇</m:t>
                          </m:r>
                        </m:sup>
                        <m:e>
                          <m:r>
                            <a:rPr lang="en-CA" sz="2400" b="0" i="1" smtClean="0">
                              <a:latin typeface="Cambria Math" panose="02040503050406030204" pitchFamily="18" charset="0"/>
                              <a:cs typeface="Times New Roman" panose="02020603050405020304" pitchFamily="18" charset="0"/>
                            </a:rPr>
                            <m:t>𝑢</m:t>
                          </m:r>
                          <m:d>
                            <m:dPr>
                              <m:ctrlPr>
                                <a:rPr lang="en-CA" sz="2400" b="0" i="1" smtClean="0">
                                  <a:latin typeface="Cambria Math" panose="02040503050406030204" pitchFamily="18" charset="0"/>
                                  <a:cs typeface="Times New Roman" panose="02020603050405020304" pitchFamily="18" charset="0"/>
                                </a:rPr>
                              </m:ctrlPr>
                            </m:dPr>
                            <m:e>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𝐻</m:t>
                                  </m:r>
                                </m:e>
                                <m:sub>
                                  <m:r>
                                    <a:rPr lang="en-CA" sz="2400" b="0" i="1" smtClean="0">
                                      <a:latin typeface="Cambria Math" panose="02040503050406030204" pitchFamily="18" charset="0"/>
                                      <a:cs typeface="Times New Roman" panose="02020603050405020304" pitchFamily="18" charset="0"/>
                                    </a:rPr>
                                    <m:t>𝑖𝑡</m:t>
                                  </m:r>
                                </m:sub>
                              </m:sSub>
                              <m:r>
                                <a:rPr lang="en-CA" sz="2400" b="0" i="1" smtClean="0">
                                  <a:latin typeface="Cambria Math" panose="02040503050406030204" pitchFamily="18" charset="0"/>
                                  <a:cs typeface="Times New Roman" panose="02020603050405020304" pitchFamily="18" charset="0"/>
                                </a:rPr>
                                <m:t>,</m:t>
                              </m:r>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𝑍</m:t>
                                  </m:r>
                                </m:e>
                                <m:sub>
                                  <m:r>
                                    <a:rPr lang="en-CA" sz="2400" b="0" i="1" smtClean="0">
                                      <a:latin typeface="Cambria Math" panose="02040503050406030204" pitchFamily="18" charset="0"/>
                                      <a:cs typeface="Times New Roman" panose="02020603050405020304" pitchFamily="18" charset="0"/>
                                    </a:rPr>
                                    <m:t>𝑖𝑡</m:t>
                                  </m:r>
                                </m:sub>
                              </m:sSub>
                            </m:e>
                          </m:d>
                          <m:sSup>
                            <m:sSupPr>
                              <m:ctrlPr>
                                <a:rPr lang="en-CA" sz="2400" b="0" i="1" smtClean="0">
                                  <a:solidFill>
                                    <a:schemeClr val="accent2">
                                      <a:lumMod val="75000"/>
                                    </a:schemeClr>
                                  </a:solidFill>
                                  <a:latin typeface="Cambria Math" panose="02040503050406030204" pitchFamily="18" charset="0"/>
                                  <a:cs typeface="Times New Roman" panose="02020603050405020304" pitchFamily="18" charset="0"/>
                                </a:rPr>
                              </m:ctrlPr>
                            </m:sSupPr>
                            <m:e>
                              <m:r>
                                <a:rPr lang="en-CA" sz="2400" b="0" i="1" smtClean="0">
                                  <a:solidFill>
                                    <a:schemeClr val="accent2">
                                      <a:lumMod val="75000"/>
                                    </a:schemeClr>
                                  </a:solidFill>
                                  <a:latin typeface="Cambria Math" panose="02040503050406030204" pitchFamily="18" charset="0"/>
                                  <a:cs typeface="Times New Roman" panose="02020603050405020304" pitchFamily="18" charset="0"/>
                                </a:rPr>
                                <m:t>𝑒</m:t>
                              </m:r>
                            </m:e>
                            <m:sup>
                              <m:r>
                                <a:rPr lang="en-CA" sz="2400" b="0" i="1" smtClean="0">
                                  <a:solidFill>
                                    <a:schemeClr val="accent2">
                                      <a:lumMod val="75000"/>
                                    </a:schemeClr>
                                  </a:solidFill>
                                  <a:latin typeface="Cambria Math" panose="02040503050406030204" pitchFamily="18" charset="0"/>
                                  <a:cs typeface="Times New Roman" panose="02020603050405020304" pitchFamily="18" charset="0"/>
                                </a:rPr>
                                <m:t>−</m:t>
                              </m:r>
                              <m:r>
                                <a:rPr lang="en-CA" sz="2400" b="0" i="1" smtClean="0">
                                  <a:solidFill>
                                    <a:schemeClr val="accent2">
                                      <a:lumMod val="75000"/>
                                    </a:schemeClr>
                                  </a:solidFill>
                                  <a:latin typeface="Cambria Math" panose="02040503050406030204" pitchFamily="18" charset="0"/>
                                  <a:cs typeface="Times New Roman" panose="02020603050405020304" pitchFamily="18" charset="0"/>
                                </a:rPr>
                                <m:t>𝜌</m:t>
                              </m:r>
                              <m:r>
                                <a:rPr lang="en-CA" sz="2400" b="0" i="1" smtClean="0">
                                  <a:solidFill>
                                    <a:schemeClr val="accent2">
                                      <a:lumMod val="75000"/>
                                    </a:schemeClr>
                                  </a:solidFill>
                                  <a:latin typeface="Cambria Math" panose="02040503050406030204" pitchFamily="18" charset="0"/>
                                  <a:cs typeface="Times New Roman" panose="02020603050405020304" pitchFamily="18" charset="0"/>
                                </a:rPr>
                                <m:t>𝑡</m:t>
                              </m:r>
                            </m:sup>
                          </m:sSup>
                          <m:r>
                            <a:rPr lang="en-CA" sz="2400" b="0" i="1" smtClean="0">
                              <a:latin typeface="Cambria Math" panose="02040503050406030204" pitchFamily="18" charset="0"/>
                              <a:cs typeface="Times New Roman" panose="02020603050405020304" pitchFamily="18" charset="0"/>
                            </a:rPr>
                            <m:t>𝑑𝑡</m:t>
                          </m:r>
                          <m:r>
                            <a:rPr lang="en-CA" sz="2400" b="0" i="1" smtClean="0">
                              <a:latin typeface="Cambria Math" panose="02040503050406030204" pitchFamily="18" charset="0"/>
                              <a:cs typeface="Times New Roman" panose="02020603050405020304" pitchFamily="18" charset="0"/>
                            </a:rPr>
                            <m:t> </m:t>
                          </m:r>
                        </m:e>
                      </m:nary>
                    </m:oMath>
                  </m:oMathPara>
                </a14:m>
                <a:endParaRPr lang="en-CA" sz="2400" dirty="0">
                  <a:latin typeface="Times New Roman" panose="02020603050405020304" pitchFamily="18" charset="0"/>
                  <a:cs typeface="Times New Roman" panose="02020603050405020304" pitchFamily="18" charset="0"/>
                </a:endParaRPr>
              </a:p>
              <a:p>
                <a:endParaRPr lang="en-CA" sz="2400" dirty="0">
                  <a:latin typeface="Times New Roman" panose="02020603050405020304" pitchFamily="18" charset="0"/>
                  <a:cs typeface="Times New Roman" panose="02020603050405020304" pitchFamily="18" charset="0"/>
                </a:endParaRPr>
              </a:p>
              <a:p>
                <a:endParaRPr lang="en-CA" sz="24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CA" sz="2400" dirty="0">
                  <a:latin typeface="Times New Roman" panose="02020603050405020304" pitchFamily="18" charset="0"/>
                  <a:cs typeface="Times New Roman" panose="02020603050405020304" pitchFamily="18" charset="0"/>
                </a:endParaRPr>
              </a:p>
            </p:txBody>
          </p:sp>
        </mc:Choice>
        <mc:Fallback xmlns="">
          <p:sp>
            <p:nvSpPr>
              <p:cNvPr id="2" name="TextBox 1">
                <a:extLst>
                  <a:ext uri="{FF2B5EF4-FFF2-40B4-BE49-F238E27FC236}">
                    <a16:creationId xmlns:a16="http://schemas.microsoft.com/office/drawing/2014/main" id="{1F802931-4861-11EE-FE5D-795B2AF8AED3}"/>
                  </a:ext>
                </a:extLst>
              </p:cNvPr>
              <p:cNvSpPr txBox="1">
                <a:spLocks noRot="1" noChangeAspect="1" noMove="1" noResize="1" noEditPoints="1" noAdjustHandles="1" noChangeArrowheads="1" noChangeShapeType="1" noTextEdit="1"/>
              </p:cNvSpPr>
              <p:nvPr/>
            </p:nvSpPr>
            <p:spPr>
              <a:xfrm>
                <a:off x="533400" y="948850"/>
                <a:ext cx="10573512" cy="2400272"/>
              </a:xfrm>
              <a:prstGeom prst="rect">
                <a:avLst/>
              </a:prstGeom>
              <a:blipFill>
                <a:blip r:embed="rId3"/>
                <a:stretch>
                  <a:fillRect l="-807" t="-2036"/>
                </a:stretch>
              </a:blipFill>
            </p:spPr>
            <p:txBody>
              <a:bodyPr/>
              <a:lstStyle/>
              <a:p>
                <a:r>
                  <a:rPr lang="en-US">
                    <a:noFill/>
                  </a:rPr>
                  <a:t> </a:t>
                </a:r>
              </a:p>
            </p:txBody>
          </p:sp>
        </mc:Fallback>
      </mc:AlternateContent>
    </p:spTree>
    <p:extLst>
      <p:ext uri="{BB962C8B-B14F-4D97-AF65-F5344CB8AC3E}">
        <p14:creationId xmlns:p14="http://schemas.microsoft.com/office/powerpoint/2010/main" val="390689493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2470404" y="1608139"/>
            <a:ext cx="7359396" cy="4572000"/>
          </a:xfrm>
        </p:spPr>
        <p:txBody>
          <a:bodyPr/>
          <a:lstStyle/>
          <a:p>
            <a:pPr lvl="1"/>
            <a:endParaRPr lang="en-US" dirty="0"/>
          </a:p>
          <a:p>
            <a:pPr lvl="1"/>
            <a:endParaRPr lang="en-US" dirty="0"/>
          </a:p>
        </p:txBody>
      </p:sp>
      <p:sp>
        <p:nvSpPr>
          <p:cNvPr id="6" name="Title 1">
            <a:extLst>
              <a:ext uri="{FF2B5EF4-FFF2-40B4-BE49-F238E27FC236}">
                <a16:creationId xmlns:a16="http://schemas.microsoft.com/office/drawing/2014/main" id="{2447C70A-E8CD-4D7B-8C00-FF6EC3DCB236}"/>
              </a:ext>
            </a:extLst>
          </p:cNvPr>
          <p:cNvSpPr txBox="1">
            <a:spLocks/>
          </p:cNvSpPr>
          <p:nvPr/>
        </p:nvSpPr>
        <p:spPr>
          <a:xfrm>
            <a:off x="381000" y="171610"/>
            <a:ext cx="10573512"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Formal Statement of the Problem </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1F802931-4861-11EE-FE5D-795B2AF8AED3}"/>
                  </a:ext>
                </a:extLst>
              </p:cNvPr>
              <p:cNvSpPr txBox="1"/>
              <p:nvPr/>
            </p:nvSpPr>
            <p:spPr>
              <a:xfrm>
                <a:off x="533400" y="948850"/>
                <a:ext cx="10573512" cy="3877600"/>
              </a:xfrm>
              <a:prstGeom prst="rect">
                <a:avLst/>
              </a:prstGeom>
              <a:noFill/>
            </p:spPr>
            <p:txBody>
              <a:bodyPr wrap="square" rtlCol="0">
                <a:spAutoFit/>
              </a:bodyPr>
              <a:lstStyle/>
              <a:p>
                <a:pPr marL="342900" indent="-342900">
                  <a:buFont typeface="Arial" panose="020B0604020202020204" pitchFamily="34" charset="0"/>
                  <a:buChar char="•"/>
                </a:pPr>
                <a:r>
                  <a:rPr lang="en-CA" sz="2400" dirty="0">
                    <a:latin typeface="Times New Roman" panose="02020603050405020304" pitchFamily="18" charset="0"/>
                    <a:cs typeface="Times New Roman" panose="02020603050405020304" pitchFamily="18" charset="0"/>
                  </a:rPr>
                  <a:t>Now that we have a sense of the evolution of </a:t>
                </a:r>
                <a14:m>
                  <m:oMath xmlns:m="http://schemas.openxmlformats.org/officeDocument/2006/math">
                    <m:r>
                      <a:rPr lang="en-CA" sz="2400" b="0" i="1" smtClean="0">
                        <a:latin typeface="Cambria Math" panose="02040503050406030204" pitchFamily="18" charset="0"/>
                        <a:cs typeface="Times New Roman" panose="02020603050405020304" pitchFamily="18" charset="0"/>
                      </a:rPr>
                      <m:t>𝐻</m:t>
                    </m:r>
                  </m:oMath>
                </a14:m>
                <a:r>
                  <a:rPr lang="en-CA" sz="2400" dirty="0">
                    <a:latin typeface="Times New Roman" panose="02020603050405020304" pitchFamily="18" charset="0"/>
                    <a:cs typeface="Times New Roman" panose="02020603050405020304" pitchFamily="18" charset="0"/>
                  </a:rPr>
                  <a:t>, we can write </a:t>
                </a:r>
                <a:r>
                  <a:rPr lang="en-CA" sz="2400" b="1" dirty="0">
                    <a:latin typeface="Times New Roman" panose="02020603050405020304" pitchFamily="18" charset="0"/>
                    <a:cs typeface="Times New Roman" panose="02020603050405020304" pitchFamily="18" charset="0"/>
                  </a:rPr>
                  <a:t>dynamic problem: </a:t>
                </a:r>
              </a:p>
              <a:p>
                <a:pPr/>
                <a14:m>
                  <m:oMathPara xmlns:m="http://schemas.openxmlformats.org/officeDocument/2006/math">
                    <m:oMathParaPr>
                      <m:jc m:val="centerGroup"/>
                    </m:oMathParaPr>
                    <m:oMath xmlns:m="http://schemas.openxmlformats.org/officeDocument/2006/math">
                      <m:func>
                        <m:funcPr>
                          <m:ctrlPr>
                            <a:rPr lang="en-CA" sz="2400" b="0" i="1" smtClean="0">
                              <a:latin typeface="Cambria Math" panose="02040503050406030204" pitchFamily="18" charset="0"/>
                              <a:cs typeface="Times New Roman" panose="02020603050405020304" pitchFamily="18" charset="0"/>
                            </a:rPr>
                          </m:ctrlPr>
                        </m:funcPr>
                        <m:fName>
                          <m:limLow>
                            <m:limLowPr>
                              <m:ctrlPr>
                                <a:rPr lang="en-CA" sz="2400" b="0" i="1" smtClean="0">
                                  <a:latin typeface="Cambria Math" panose="02040503050406030204" pitchFamily="18" charset="0"/>
                                  <a:cs typeface="Times New Roman" panose="02020603050405020304" pitchFamily="18" charset="0"/>
                                </a:rPr>
                              </m:ctrlPr>
                            </m:limLowPr>
                            <m:e>
                              <m:r>
                                <m:rPr>
                                  <m:sty m:val="p"/>
                                </m:rPr>
                                <a:rPr lang="en-CA" sz="2400" b="0" i="0" smtClean="0">
                                  <a:latin typeface="Cambria Math" panose="02040503050406030204" pitchFamily="18" charset="0"/>
                                  <a:cs typeface="Times New Roman" panose="02020603050405020304" pitchFamily="18" charset="0"/>
                                </a:rPr>
                                <m:t>max</m:t>
                              </m:r>
                            </m:e>
                            <m:lim>
                              <m:r>
                                <a:rPr lang="en-CA" sz="2400" b="0" i="1" smtClean="0">
                                  <a:latin typeface="Cambria Math" panose="02040503050406030204" pitchFamily="18" charset="0"/>
                                  <a:cs typeface="Times New Roman" panose="02020603050405020304" pitchFamily="18" charset="0"/>
                                </a:rPr>
                                <m:t>𝐻</m:t>
                              </m:r>
                              <m:r>
                                <a:rPr lang="en-CA" sz="2400" b="0" i="1" smtClean="0">
                                  <a:latin typeface="Cambria Math" panose="02040503050406030204" pitchFamily="18" charset="0"/>
                                  <a:cs typeface="Times New Roman" panose="02020603050405020304" pitchFamily="18" charset="0"/>
                                </a:rPr>
                                <m:t>,</m:t>
                              </m:r>
                              <m:r>
                                <a:rPr lang="en-CA" sz="2400" b="0" i="1" smtClean="0">
                                  <a:latin typeface="Cambria Math" panose="02040503050406030204" pitchFamily="18" charset="0"/>
                                  <a:cs typeface="Times New Roman" panose="02020603050405020304" pitchFamily="18" charset="0"/>
                                </a:rPr>
                                <m:t>𝑍</m:t>
                              </m:r>
                            </m:lim>
                          </m:limLow>
                        </m:fName>
                        <m:e/>
                      </m:func>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𝑈</m:t>
                          </m:r>
                        </m:e>
                        <m:sub>
                          <m:r>
                            <a:rPr lang="en-CA" sz="2400" b="0" i="1" smtClean="0">
                              <a:latin typeface="Cambria Math" panose="02040503050406030204" pitchFamily="18" charset="0"/>
                              <a:cs typeface="Times New Roman" panose="02020603050405020304" pitchFamily="18" charset="0"/>
                            </a:rPr>
                            <m:t>𝑖</m:t>
                          </m:r>
                        </m:sub>
                      </m:sSub>
                      <m:r>
                        <a:rPr lang="en-CA" sz="2400" b="0" i="1" smtClean="0">
                          <a:latin typeface="Cambria Math" panose="02040503050406030204" pitchFamily="18" charset="0"/>
                          <a:cs typeface="Times New Roman" panose="02020603050405020304" pitchFamily="18" charset="0"/>
                        </a:rPr>
                        <m:t>=</m:t>
                      </m:r>
                      <m:nary>
                        <m:naryPr>
                          <m:ctrlPr>
                            <a:rPr lang="en-CA" sz="2400" b="0" i="1" smtClean="0">
                              <a:latin typeface="Cambria Math" panose="02040503050406030204" pitchFamily="18" charset="0"/>
                              <a:cs typeface="Times New Roman" panose="02020603050405020304" pitchFamily="18" charset="0"/>
                            </a:rPr>
                          </m:ctrlPr>
                        </m:naryPr>
                        <m:sub>
                          <m:r>
                            <a:rPr lang="en-CA" sz="2400" b="0" i="1" smtClean="0">
                              <a:latin typeface="Cambria Math" panose="02040503050406030204" pitchFamily="18" charset="0"/>
                              <a:cs typeface="Times New Roman" panose="02020603050405020304" pitchFamily="18" charset="0"/>
                            </a:rPr>
                            <m:t>0</m:t>
                          </m:r>
                        </m:sub>
                        <m:sup>
                          <m:r>
                            <a:rPr lang="en-CA" sz="2400" b="0" i="1" smtClean="0">
                              <a:latin typeface="Cambria Math" panose="02040503050406030204" pitchFamily="18" charset="0"/>
                              <a:cs typeface="Times New Roman" panose="02020603050405020304" pitchFamily="18" charset="0"/>
                            </a:rPr>
                            <m:t>𝑇</m:t>
                          </m:r>
                        </m:sup>
                        <m:e>
                          <m:r>
                            <a:rPr lang="en-CA" sz="2400" b="0" i="1" smtClean="0">
                              <a:latin typeface="Cambria Math" panose="02040503050406030204" pitchFamily="18" charset="0"/>
                              <a:cs typeface="Times New Roman" panose="02020603050405020304" pitchFamily="18" charset="0"/>
                            </a:rPr>
                            <m:t>𝑢</m:t>
                          </m:r>
                          <m:d>
                            <m:dPr>
                              <m:ctrlPr>
                                <a:rPr lang="en-CA" sz="2400" b="0" i="1" smtClean="0">
                                  <a:latin typeface="Cambria Math" panose="02040503050406030204" pitchFamily="18" charset="0"/>
                                  <a:cs typeface="Times New Roman" panose="02020603050405020304" pitchFamily="18" charset="0"/>
                                </a:rPr>
                              </m:ctrlPr>
                            </m:dPr>
                            <m:e>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𝐻</m:t>
                                  </m:r>
                                </m:e>
                                <m:sub>
                                  <m:r>
                                    <a:rPr lang="en-CA" sz="2400" b="0" i="1" smtClean="0">
                                      <a:latin typeface="Cambria Math" panose="02040503050406030204" pitchFamily="18" charset="0"/>
                                      <a:cs typeface="Times New Roman" panose="02020603050405020304" pitchFamily="18" charset="0"/>
                                    </a:rPr>
                                    <m:t>𝑖𝑡</m:t>
                                  </m:r>
                                </m:sub>
                              </m:sSub>
                              <m:r>
                                <a:rPr lang="en-CA" sz="2400" b="0" i="1" smtClean="0">
                                  <a:latin typeface="Cambria Math" panose="02040503050406030204" pitchFamily="18" charset="0"/>
                                  <a:cs typeface="Times New Roman" panose="02020603050405020304" pitchFamily="18" charset="0"/>
                                </a:rPr>
                                <m:t>,</m:t>
                              </m:r>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𝑍</m:t>
                                  </m:r>
                                </m:e>
                                <m:sub>
                                  <m:r>
                                    <a:rPr lang="en-CA" sz="2400" b="0" i="1" smtClean="0">
                                      <a:latin typeface="Cambria Math" panose="02040503050406030204" pitchFamily="18" charset="0"/>
                                      <a:cs typeface="Times New Roman" panose="02020603050405020304" pitchFamily="18" charset="0"/>
                                    </a:rPr>
                                    <m:t>𝑖𝑡</m:t>
                                  </m:r>
                                </m:sub>
                              </m:sSub>
                            </m:e>
                          </m:d>
                          <m:sSup>
                            <m:sSupPr>
                              <m:ctrlPr>
                                <a:rPr lang="en-CA" sz="2400" b="0" i="1" smtClean="0">
                                  <a:solidFill>
                                    <a:schemeClr val="accent2">
                                      <a:lumMod val="75000"/>
                                    </a:schemeClr>
                                  </a:solidFill>
                                  <a:latin typeface="Cambria Math" panose="02040503050406030204" pitchFamily="18" charset="0"/>
                                  <a:cs typeface="Times New Roman" panose="02020603050405020304" pitchFamily="18" charset="0"/>
                                </a:rPr>
                              </m:ctrlPr>
                            </m:sSupPr>
                            <m:e>
                              <m:r>
                                <a:rPr lang="en-CA" sz="2400" b="0" i="1" smtClean="0">
                                  <a:solidFill>
                                    <a:schemeClr val="accent2">
                                      <a:lumMod val="75000"/>
                                    </a:schemeClr>
                                  </a:solidFill>
                                  <a:latin typeface="Cambria Math" panose="02040503050406030204" pitchFamily="18" charset="0"/>
                                  <a:cs typeface="Times New Roman" panose="02020603050405020304" pitchFamily="18" charset="0"/>
                                </a:rPr>
                                <m:t>𝑒</m:t>
                              </m:r>
                            </m:e>
                            <m:sup>
                              <m:r>
                                <a:rPr lang="en-CA" sz="2400" b="0" i="1" smtClean="0">
                                  <a:solidFill>
                                    <a:schemeClr val="accent2">
                                      <a:lumMod val="75000"/>
                                    </a:schemeClr>
                                  </a:solidFill>
                                  <a:latin typeface="Cambria Math" panose="02040503050406030204" pitchFamily="18" charset="0"/>
                                  <a:cs typeface="Times New Roman" panose="02020603050405020304" pitchFamily="18" charset="0"/>
                                </a:rPr>
                                <m:t>−</m:t>
                              </m:r>
                              <m:r>
                                <a:rPr lang="en-CA" sz="2400" b="0" i="1" smtClean="0">
                                  <a:solidFill>
                                    <a:schemeClr val="accent2">
                                      <a:lumMod val="75000"/>
                                    </a:schemeClr>
                                  </a:solidFill>
                                  <a:latin typeface="Cambria Math" panose="02040503050406030204" pitchFamily="18" charset="0"/>
                                  <a:cs typeface="Times New Roman" panose="02020603050405020304" pitchFamily="18" charset="0"/>
                                </a:rPr>
                                <m:t>𝜌</m:t>
                              </m:r>
                              <m:r>
                                <a:rPr lang="en-CA" sz="2400" b="0" i="1" smtClean="0">
                                  <a:solidFill>
                                    <a:schemeClr val="accent2">
                                      <a:lumMod val="75000"/>
                                    </a:schemeClr>
                                  </a:solidFill>
                                  <a:latin typeface="Cambria Math" panose="02040503050406030204" pitchFamily="18" charset="0"/>
                                  <a:cs typeface="Times New Roman" panose="02020603050405020304" pitchFamily="18" charset="0"/>
                                </a:rPr>
                                <m:t>𝑡</m:t>
                              </m:r>
                            </m:sup>
                          </m:sSup>
                          <m:r>
                            <a:rPr lang="en-CA" sz="2400" b="0" i="1" smtClean="0">
                              <a:latin typeface="Cambria Math" panose="02040503050406030204" pitchFamily="18" charset="0"/>
                              <a:cs typeface="Times New Roman" panose="02020603050405020304" pitchFamily="18" charset="0"/>
                            </a:rPr>
                            <m:t>𝑑𝑡</m:t>
                          </m:r>
                          <m:r>
                            <a:rPr lang="en-CA" sz="2400" b="0" i="1" smtClean="0">
                              <a:latin typeface="Cambria Math" panose="02040503050406030204" pitchFamily="18" charset="0"/>
                              <a:cs typeface="Times New Roman" panose="02020603050405020304" pitchFamily="18" charset="0"/>
                            </a:rPr>
                            <m:t> </m:t>
                          </m:r>
                        </m:e>
                      </m:nary>
                    </m:oMath>
                  </m:oMathPara>
                </a14:m>
                <a:endParaRPr lang="en-CA" sz="24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CA" sz="24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CA" sz="2400" dirty="0">
                    <a:latin typeface="Times New Roman" panose="02020603050405020304" pitchFamily="18" charset="0"/>
                    <a:cs typeface="Times New Roman" panose="02020603050405020304" pitchFamily="18" charset="0"/>
                  </a:rPr>
                  <a:t>Continuous discounting at rate </a:t>
                </a:r>
                <a14:m>
                  <m:oMath xmlns:m="http://schemas.openxmlformats.org/officeDocument/2006/math">
                    <m:r>
                      <a:rPr lang="en-CA" sz="2400" b="0" i="1" smtClean="0">
                        <a:latin typeface="Cambria Math" panose="02040503050406030204" pitchFamily="18" charset="0"/>
                        <a:cs typeface="Times New Roman" panose="02020603050405020304" pitchFamily="18" charset="0"/>
                      </a:rPr>
                      <m:t>𝜌</m:t>
                    </m:r>
                  </m:oMath>
                </a14:m>
                <a:r>
                  <a:rPr lang="en-CA" sz="2400" dirty="0">
                    <a:latin typeface="Times New Roman" panose="02020603050405020304" pitchFamily="18" charset="0"/>
                    <a:cs typeface="Times New Roman" panose="02020603050405020304" pitchFamily="18" charset="0"/>
                  </a:rPr>
                  <a:t>: see </a:t>
                </a:r>
                <a:r>
                  <a:rPr lang="en-CA" sz="2400" dirty="0">
                    <a:latin typeface="Times New Roman" panose="02020603050405020304" pitchFamily="18" charset="0"/>
                    <a:cs typeface="Times New Roman" panose="02020603050405020304" pitchFamily="18" charset="0"/>
                    <a:hlinkClick r:id="rId3"/>
                  </a:rPr>
                  <a:t>https://demonstrations.wolfram.com/ContinuousAndDiscreteTimeDiscounting/</a:t>
                </a:r>
                <a:r>
                  <a:rPr lang="en-CA" sz="2400" dirty="0">
                    <a:latin typeface="Times New Roman" panose="02020603050405020304" pitchFamily="18" charset="0"/>
                    <a:cs typeface="Times New Roman" panose="02020603050405020304" pitchFamily="18" charset="0"/>
                  </a:rPr>
                  <a:t> </a:t>
                </a:r>
                <a:endParaRPr lang="en-CA" sz="2400" b="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CA" sz="2400" dirty="0">
                    <a:latin typeface="Times New Roman" panose="02020603050405020304" pitchFamily="18" charset="0"/>
                    <a:cs typeface="Times New Roman" panose="02020603050405020304" pitchFamily="18" charset="0"/>
                  </a:rPr>
                  <a:t>Assume that </a:t>
                </a:r>
                <a14:m>
                  <m:oMath xmlns:m="http://schemas.openxmlformats.org/officeDocument/2006/math">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𝑢</m:t>
                        </m:r>
                      </m:e>
                      <m:sub>
                        <m:r>
                          <a:rPr lang="en-CA" sz="2400" b="0" i="1" smtClean="0">
                            <a:latin typeface="Cambria Math" panose="02040503050406030204" pitchFamily="18" charset="0"/>
                            <a:cs typeface="Times New Roman" panose="02020603050405020304" pitchFamily="18" charset="0"/>
                          </a:rPr>
                          <m:t>𝐻</m:t>
                        </m:r>
                      </m:sub>
                    </m:sSub>
                    <m:r>
                      <a:rPr lang="en-CA" sz="2400" b="0" i="1" smtClean="0">
                        <a:latin typeface="Cambria Math" panose="02040503050406030204" pitchFamily="18" charset="0"/>
                        <a:cs typeface="Times New Roman" panose="02020603050405020304" pitchFamily="18" charset="0"/>
                      </a:rPr>
                      <m:t>&gt;0, </m:t>
                    </m:r>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𝑢</m:t>
                        </m:r>
                      </m:e>
                      <m:sub>
                        <m:r>
                          <a:rPr lang="en-CA" sz="2400" b="0" i="1" smtClean="0">
                            <a:latin typeface="Cambria Math" panose="02040503050406030204" pitchFamily="18" charset="0"/>
                            <a:cs typeface="Times New Roman" panose="02020603050405020304" pitchFamily="18" charset="0"/>
                          </a:rPr>
                          <m:t>𝐻𝐻</m:t>
                        </m:r>
                      </m:sub>
                    </m:sSub>
                    <m:r>
                      <a:rPr lang="en-CA" sz="2400" b="0" i="1" smtClean="0">
                        <a:latin typeface="Cambria Math" panose="02040503050406030204" pitchFamily="18" charset="0"/>
                        <a:cs typeface="Times New Roman" panose="02020603050405020304" pitchFamily="18" charset="0"/>
                      </a:rPr>
                      <m:t>&lt;0, </m:t>
                    </m:r>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𝑢</m:t>
                        </m:r>
                      </m:e>
                      <m:sub>
                        <m:r>
                          <a:rPr lang="en-CA" sz="2400" b="0" i="1" smtClean="0">
                            <a:latin typeface="Cambria Math" panose="02040503050406030204" pitchFamily="18" charset="0"/>
                            <a:cs typeface="Times New Roman" panose="02020603050405020304" pitchFamily="18" charset="0"/>
                          </a:rPr>
                          <m:t>𝑍</m:t>
                        </m:r>
                      </m:sub>
                    </m:sSub>
                    <m:r>
                      <a:rPr lang="en-CA" sz="2400" b="0" i="1" smtClean="0">
                        <a:latin typeface="Cambria Math" panose="02040503050406030204" pitchFamily="18" charset="0"/>
                        <a:cs typeface="Times New Roman" panose="02020603050405020304" pitchFamily="18" charset="0"/>
                      </a:rPr>
                      <m:t>&gt;0,</m:t>
                    </m:r>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𝑢</m:t>
                        </m:r>
                      </m:e>
                      <m:sub>
                        <m:r>
                          <a:rPr lang="en-CA" sz="2400" b="0" i="1" smtClean="0">
                            <a:latin typeface="Cambria Math" panose="02040503050406030204" pitchFamily="18" charset="0"/>
                            <a:cs typeface="Times New Roman" panose="02020603050405020304" pitchFamily="18" charset="0"/>
                          </a:rPr>
                          <m:t>𝑍𝑍</m:t>
                        </m:r>
                      </m:sub>
                    </m:sSub>
                    <m:r>
                      <a:rPr lang="en-CA" sz="2400" b="0" i="1" smtClean="0">
                        <a:latin typeface="Cambria Math" panose="02040503050406030204" pitchFamily="18" charset="0"/>
                        <a:cs typeface="Times New Roman" panose="02020603050405020304" pitchFamily="18" charset="0"/>
                      </a:rPr>
                      <m:t>&lt;0,</m:t>
                    </m:r>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𝑢</m:t>
                        </m:r>
                      </m:e>
                      <m:sub>
                        <m:r>
                          <a:rPr lang="en-CA" sz="2400" b="0" i="1" smtClean="0">
                            <a:latin typeface="Cambria Math" panose="02040503050406030204" pitchFamily="18" charset="0"/>
                            <a:cs typeface="Times New Roman" panose="02020603050405020304" pitchFamily="18" charset="0"/>
                          </a:rPr>
                          <m:t>𝐻𝑍</m:t>
                        </m:r>
                      </m:sub>
                    </m:sSub>
                    <m:r>
                      <a:rPr lang="en-CA" sz="2400" b="0" i="1" smtClean="0">
                        <a:latin typeface="Cambria Math" panose="02040503050406030204" pitchFamily="18" charset="0"/>
                        <a:cs typeface="Times New Roman" panose="02020603050405020304" pitchFamily="18" charset="0"/>
                      </a:rPr>
                      <m:t>&gt;0 </m:t>
                    </m:r>
                  </m:oMath>
                </a14:m>
                <a:endParaRPr lang="en-CA" sz="24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CA" sz="2400" dirty="0">
                  <a:latin typeface="Times New Roman" panose="02020603050405020304" pitchFamily="18" charset="0"/>
                  <a:cs typeface="Times New Roman" panose="02020603050405020304" pitchFamily="18" charset="0"/>
                </a:endParaRPr>
              </a:p>
              <a:p>
                <a:endParaRPr lang="en-CA" sz="24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CA" sz="2400" dirty="0">
                  <a:latin typeface="Times New Roman" panose="02020603050405020304" pitchFamily="18" charset="0"/>
                  <a:cs typeface="Times New Roman" panose="02020603050405020304" pitchFamily="18" charset="0"/>
                </a:endParaRPr>
              </a:p>
            </p:txBody>
          </p:sp>
        </mc:Choice>
        <mc:Fallback xmlns="">
          <p:sp>
            <p:nvSpPr>
              <p:cNvPr id="2" name="TextBox 1">
                <a:extLst>
                  <a:ext uri="{FF2B5EF4-FFF2-40B4-BE49-F238E27FC236}">
                    <a16:creationId xmlns:a16="http://schemas.microsoft.com/office/drawing/2014/main" id="{1F802931-4861-11EE-FE5D-795B2AF8AED3}"/>
                  </a:ext>
                </a:extLst>
              </p:cNvPr>
              <p:cNvSpPr txBox="1">
                <a:spLocks noRot="1" noChangeAspect="1" noMove="1" noResize="1" noEditPoints="1" noAdjustHandles="1" noChangeArrowheads="1" noChangeShapeType="1" noTextEdit="1"/>
              </p:cNvSpPr>
              <p:nvPr/>
            </p:nvSpPr>
            <p:spPr>
              <a:xfrm>
                <a:off x="533400" y="948850"/>
                <a:ext cx="10573512" cy="3877600"/>
              </a:xfrm>
              <a:prstGeom prst="rect">
                <a:avLst/>
              </a:prstGeom>
              <a:blipFill>
                <a:blip r:embed="rId4"/>
                <a:stretch>
                  <a:fillRect l="-807" t="-1258" r="-865"/>
                </a:stretch>
              </a:blipFill>
            </p:spPr>
            <p:txBody>
              <a:bodyPr/>
              <a:lstStyle/>
              <a:p>
                <a:r>
                  <a:rPr lang="en-US">
                    <a:noFill/>
                  </a:rPr>
                  <a:t> </a:t>
                </a:r>
              </a:p>
            </p:txBody>
          </p:sp>
        </mc:Fallback>
      </mc:AlternateContent>
    </p:spTree>
    <p:extLst>
      <p:ext uri="{BB962C8B-B14F-4D97-AF65-F5344CB8AC3E}">
        <p14:creationId xmlns:p14="http://schemas.microsoft.com/office/powerpoint/2010/main" val="344330733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2470404" y="1608139"/>
            <a:ext cx="7359396" cy="4572000"/>
          </a:xfrm>
        </p:spPr>
        <p:txBody>
          <a:bodyPr/>
          <a:lstStyle/>
          <a:p>
            <a:pPr lvl="1"/>
            <a:endParaRPr lang="en-US" dirty="0"/>
          </a:p>
          <a:p>
            <a:pPr lvl="1"/>
            <a:endParaRPr lang="en-US" dirty="0"/>
          </a:p>
        </p:txBody>
      </p:sp>
      <p:sp>
        <p:nvSpPr>
          <p:cNvPr id="6" name="Title 1">
            <a:extLst>
              <a:ext uri="{FF2B5EF4-FFF2-40B4-BE49-F238E27FC236}">
                <a16:creationId xmlns:a16="http://schemas.microsoft.com/office/drawing/2014/main" id="{2447C70A-E8CD-4D7B-8C00-FF6EC3DCB236}"/>
              </a:ext>
            </a:extLst>
          </p:cNvPr>
          <p:cNvSpPr txBox="1">
            <a:spLocks/>
          </p:cNvSpPr>
          <p:nvPr/>
        </p:nvSpPr>
        <p:spPr>
          <a:xfrm>
            <a:off x="381000" y="171610"/>
            <a:ext cx="10573512"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Model Dynamics</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1F802931-4861-11EE-FE5D-795B2AF8AED3}"/>
                  </a:ext>
                </a:extLst>
              </p:cNvPr>
              <p:cNvSpPr txBox="1"/>
              <p:nvPr/>
            </p:nvSpPr>
            <p:spPr>
              <a:xfrm>
                <a:off x="533400" y="948850"/>
                <a:ext cx="10573512" cy="5687839"/>
              </a:xfrm>
              <a:prstGeom prst="rect">
                <a:avLst/>
              </a:prstGeom>
              <a:noFill/>
            </p:spPr>
            <p:txBody>
              <a:bodyPr wrap="square" rtlCol="0">
                <a:spAutoFit/>
              </a:bodyPr>
              <a:lstStyle/>
              <a:p>
                <a:pPr marL="342900" indent="-342900">
                  <a:buFont typeface="Arial" panose="020B0604020202020204" pitchFamily="34" charset="0"/>
                  <a:buChar char="•"/>
                </a:pPr>
                <a:r>
                  <a:rPr lang="en-CA" sz="2400" dirty="0">
                    <a:latin typeface="Times New Roman" panose="02020603050405020304" pitchFamily="18" charset="0"/>
                    <a:cs typeface="Times New Roman" panose="02020603050405020304" pitchFamily="18" charset="0"/>
                  </a:rPr>
                  <a:t>What about utility over the life cycle? Suppose people live for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𝑇</m:t>
                    </m:r>
                  </m:oMath>
                </a14:m>
                <a:r>
                  <a:rPr lang="en-CA" sz="2400" dirty="0">
                    <a:latin typeface="Times New Roman" panose="02020603050405020304" pitchFamily="18" charset="0"/>
                    <a:cs typeface="Times New Roman" panose="02020603050405020304" pitchFamily="18" charset="0"/>
                  </a:rPr>
                  <a:t> periods</a:t>
                </a:r>
              </a:p>
              <a:p>
                <a:pPr/>
                <a14:m>
                  <m:oMathPara xmlns:m="http://schemas.openxmlformats.org/officeDocument/2006/math">
                    <m:oMathParaPr>
                      <m:jc m:val="centerGroup"/>
                    </m:oMathParaPr>
                    <m:oMath xmlns:m="http://schemas.openxmlformats.org/officeDocument/2006/math">
                      <m:func>
                        <m:funcPr>
                          <m:ctrlPr>
                            <a:rPr lang="en-CA" sz="2400" b="0" i="1" smtClean="0">
                              <a:latin typeface="Cambria Math" panose="02040503050406030204" pitchFamily="18" charset="0"/>
                              <a:cs typeface="Times New Roman" panose="02020603050405020304" pitchFamily="18" charset="0"/>
                            </a:rPr>
                          </m:ctrlPr>
                        </m:funcPr>
                        <m:fName>
                          <m:limLow>
                            <m:limLowPr>
                              <m:ctrlPr>
                                <a:rPr lang="en-CA" sz="2400" b="0" i="1" smtClean="0">
                                  <a:latin typeface="Cambria Math" panose="02040503050406030204" pitchFamily="18" charset="0"/>
                                  <a:cs typeface="Times New Roman" panose="02020603050405020304" pitchFamily="18" charset="0"/>
                                </a:rPr>
                              </m:ctrlPr>
                            </m:limLowPr>
                            <m:e>
                              <m:r>
                                <m:rPr>
                                  <m:sty m:val="p"/>
                                </m:rPr>
                                <a:rPr lang="en-CA" sz="2400" b="0" i="0" smtClean="0">
                                  <a:latin typeface="Cambria Math" panose="02040503050406030204" pitchFamily="18" charset="0"/>
                                  <a:cs typeface="Times New Roman" panose="02020603050405020304" pitchFamily="18" charset="0"/>
                                </a:rPr>
                                <m:t>max</m:t>
                              </m:r>
                            </m:e>
                            <m:lim>
                              <m:r>
                                <a:rPr lang="en-CA" sz="2400" b="0" i="1" smtClean="0">
                                  <a:latin typeface="Cambria Math" panose="02040503050406030204" pitchFamily="18" charset="0"/>
                                  <a:cs typeface="Times New Roman" panose="02020603050405020304" pitchFamily="18" charset="0"/>
                                </a:rPr>
                                <m:t>𝐻</m:t>
                              </m:r>
                              <m:r>
                                <a:rPr lang="en-CA" sz="2400" b="0" i="1" smtClean="0">
                                  <a:latin typeface="Cambria Math" panose="02040503050406030204" pitchFamily="18" charset="0"/>
                                  <a:cs typeface="Times New Roman" panose="02020603050405020304" pitchFamily="18" charset="0"/>
                                </a:rPr>
                                <m:t>,</m:t>
                              </m:r>
                              <m:r>
                                <a:rPr lang="en-CA" sz="2400" b="0" i="1" smtClean="0">
                                  <a:latin typeface="Cambria Math" panose="02040503050406030204" pitchFamily="18" charset="0"/>
                                  <a:cs typeface="Times New Roman" panose="02020603050405020304" pitchFamily="18" charset="0"/>
                                </a:rPr>
                                <m:t>𝑍</m:t>
                              </m:r>
                            </m:lim>
                          </m:limLow>
                        </m:fName>
                        <m:e/>
                      </m:func>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𝑈</m:t>
                          </m:r>
                        </m:e>
                        <m:sub>
                          <m:r>
                            <a:rPr lang="en-CA" sz="2400" b="0" i="1" smtClean="0">
                              <a:latin typeface="Cambria Math" panose="02040503050406030204" pitchFamily="18" charset="0"/>
                              <a:cs typeface="Times New Roman" panose="02020603050405020304" pitchFamily="18" charset="0"/>
                            </a:rPr>
                            <m:t>𝑖</m:t>
                          </m:r>
                        </m:sub>
                      </m:sSub>
                      <m:r>
                        <a:rPr lang="en-CA" sz="2400" b="0" i="1" smtClean="0">
                          <a:latin typeface="Cambria Math" panose="02040503050406030204" pitchFamily="18" charset="0"/>
                          <a:cs typeface="Times New Roman" panose="02020603050405020304" pitchFamily="18" charset="0"/>
                        </a:rPr>
                        <m:t>=</m:t>
                      </m:r>
                      <m:nary>
                        <m:naryPr>
                          <m:ctrlPr>
                            <a:rPr lang="en-CA" sz="2400" b="0" i="1" smtClean="0">
                              <a:latin typeface="Cambria Math" panose="02040503050406030204" pitchFamily="18" charset="0"/>
                              <a:cs typeface="Times New Roman" panose="02020603050405020304" pitchFamily="18" charset="0"/>
                            </a:rPr>
                          </m:ctrlPr>
                        </m:naryPr>
                        <m:sub>
                          <m:r>
                            <a:rPr lang="en-CA" sz="2400" b="0" i="1" smtClean="0">
                              <a:latin typeface="Cambria Math" panose="02040503050406030204" pitchFamily="18" charset="0"/>
                              <a:cs typeface="Times New Roman" panose="02020603050405020304" pitchFamily="18" charset="0"/>
                            </a:rPr>
                            <m:t>0</m:t>
                          </m:r>
                        </m:sub>
                        <m:sup>
                          <m:r>
                            <a:rPr lang="en-CA" sz="2400" b="0" i="1" smtClean="0">
                              <a:latin typeface="Cambria Math" panose="02040503050406030204" pitchFamily="18" charset="0"/>
                              <a:cs typeface="Times New Roman" panose="02020603050405020304" pitchFamily="18" charset="0"/>
                            </a:rPr>
                            <m:t>𝑇</m:t>
                          </m:r>
                        </m:sup>
                        <m:e>
                          <m:r>
                            <a:rPr lang="en-CA" sz="2400" b="0" i="1" smtClean="0">
                              <a:latin typeface="Cambria Math" panose="02040503050406030204" pitchFamily="18" charset="0"/>
                              <a:cs typeface="Times New Roman" panose="02020603050405020304" pitchFamily="18" charset="0"/>
                            </a:rPr>
                            <m:t>𝑢</m:t>
                          </m:r>
                          <m:d>
                            <m:dPr>
                              <m:ctrlPr>
                                <a:rPr lang="en-CA" sz="2400" b="0" i="1" smtClean="0">
                                  <a:latin typeface="Cambria Math" panose="02040503050406030204" pitchFamily="18" charset="0"/>
                                  <a:cs typeface="Times New Roman" panose="02020603050405020304" pitchFamily="18" charset="0"/>
                                </a:rPr>
                              </m:ctrlPr>
                            </m:dPr>
                            <m:e>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𝐻</m:t>
                                  </m:r>
                                </m:e>
                                <m:sub>
                                  <m:r>
                                    <a:rPr lang="en-CA" sz="2400" b="0" i="1" smtClean="0">
                                      <a:latin typeface="Cambria Math" panose="02040503050406030204" pitchFamily="18" charset="0"/>
                                      <a:cs typeface="Times New Roman" panose="02020603050405020304" pitchFamily="18" charset="0"/>
                                    </a:rPr>
                                    <m:t>𝑖𝑡</m:t>
                                  </m:r>
                                </m:sub>
                              </m:sSub>
                              <m:r>
                                <a:rPr lang="en-CA" sz="2400" b="0" i="1" smtClean="0">
                                  <a:latin typeface="Cambria Math" panose="02040503050406030204" pitchFamily="18" charset="0"/>
                                  <a:cs typeface="Times New Roman" panose="02020603050405020304" pitchFamily="18" charset="0"/>
                                </a:rPr>
                                <m:t>,</m:t>
                              </m:r>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𝑍</m:t>
                                  </m:r>
                                </m:e>
                                <m:sub>
                                  <m:r>
                                    <a:rPr lang="en-CA" sz="2400" b="0" i="1" smtClean="0">
                                      <a:latin typeface="Cambria Math" panose="02040503050406030204" pitchFamily="18" charset="0"/>
                                      <a:cs typeface="Times New Roman" panose="02020603050405020304" pitchFamily="18" charset="0"/>
                                    </a:rPr>
                                    <m:t>𝑖𝑡</m:t>
                                  </m:r>
                                </m:sub>
                              </m:sSub>
                            </m:e>
                          </m:d>
                          <m:sSup>
                            <m:sSupPr>
                              <m:ctrlPr>
                                <a:rPr lang="en-CA" sz="2400" b="0" i="1" smtClean="0">
                                  <a:solidFill>
                                    <a:schemeClr val="accent2">
                                      <a:lumMod val="75000"/>
                                    </a:schemeClr>
                                  </a:solidFill>
                                  <a:latin typeface="Cambria Math" panose="02040503050406030204" pitchFamily="18" charset="0"/>
                                  <a:cs typeface="Times New Roman" panose="02020603050405020304" pitchFamily="18" charset="0"/>
                                </a:rPr>
                              </m:ctrlPr>
                            </m:sSupPr>
                            <m:e>
                              <m:r>
                                <a:rPr lang="en-CA" sz="2400" b="0" i="1" smtClean="0">
                                  <a:solidFill>
                                    <a:schemeClr val="accent2">
                                      <a:lumMod val="75000"/>
                                    </a:schemeClr>
                                  </a:solidFill>
                                  <a:latin typeface="Cambria Math" panose="02040503050406030204" pitchFamily="18" charset="0"/>
                                  <a:cs typeface="Times New Roman" panose="02020603050405020304" pitchFamily="18" charset="0"/>
                                </a:rPr>
                                <m:t>𝑒</m:t>
                              </m:r>
                            </m:e>
                            <m:sup>
                              <m:r>
                                <a:rPr lang="en-CA" sz="2400" b="0" i="1" smtClean="0">
                                  <a:solidFill>
                                    <a:schemeClr val="accent2">
                                      <a:lumMod val="75000"/>
                                    </a:schemeClr>
                                  </a:solidFill>
                                  <a:latin typeface="Cambria Math" panose="02040503050406030204" pitchFamily="18" charset="0"/>
                                  <a:cs typeface="Times New Roman" panose="02020603050405020304" pitchFamily="18" charset="0"/>
                                </a:rPr>
                                <m:t>−</m:t>
                              </m:r>
                              <m:r>
                                <a:rPr lang="en-CA" sz="2400" b="0" i="1" smtClean="0">
                                  <a:solidFill>
                                    <a:schemeClr val="accent2">
                                      <a:lumMod val="75000"/>
                                    </a:schemeClr>
                                  </a:solidFill>
                                  <a:latin typeface="Cambria Math" panose="02040503050406030204" pitchFamily="18" charset="0"/>
                                  <a:cs typeface="Times New Roman" panose="02020603050405020304" pitchFamily="18" charset="0"/>
                                </a:rPr>
                                <m:t>𝜌</m:t>
                              </m:r>
                              <m:r>
                                <a:rPr lang="en-CA" sz="2400" b="0" i="1" smtClean="0">
                                  <a:solidFill>
                                    <a:schemeClr val="accent2">
                                      <a:lumMod val="75000"/>
                                    </a:schemeClr>
                                  </a:solidFill>
                                  <a:latin typeface="Cambria Math" panose="02040503050406030204" pitchFamily="18" charset="0"/>
                                  <a:cs typeface="Times New Roman" panose="02020603050405020304" pitchFamily="18" charset="0"/>
                                </a:rPr>
                                <m:t>𝑡</m:t>
                              </m:r>
                            </m:sup>
                          </m:sSup>
                          <m:r>
                            <a:rPr lang="en-CA" sz="2400" b="0" i="1" smtClean="0">
                              <a:latin typeface="Cambria Math" panose="02040503050406030204" pitchFamily="18" charset="0"/>
                              <a:cs typeface="Times New Roman" panose="02020603050405020304" pitchFamily="18" charset="0"/>
                            </a:rPr>
                            <m:t>𝑑𝑡</m:t>
                          </m:r>
                          <m:r>
                            <a:rPr lang="en-CA" sz="2400" b="0" i="1" smtClean="0">
                              <a:latin typeface="Cambria Math" panose="02040503050406030204" pitchFamily="18" charset="0"/>
                              <a:cs typeface="Times New Roman" panose="02020603050405020304" pitchFamily="18" charset="0"/>
                            </a:rPr>
                            <m:t> </m:t>
                          </m:r>
                        </m:e>
                      </m:nary>
                    </m:oMath>
                  </m:oMathPara>
                </a14:m>
                <a:endParaRPr lang="en-CA" sz="2400" dirty="0">
                  <a:latin typeface="Times New Roman" panose="02020603050405020304" pitchFamily="18" charset="0"/>
                  <a:cs typeface="Times New Roman" panose="02020603050405020304" pitchFamily="18" charset="0"/>
                </a:endParaRPr>
              </a:p>
              <a:p>
                <a:endParaRPr lang="en-CA" sz="24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CA" sz="2400" dirty="0">
                    <a:latin typeface="Times New Roman" panose="02020603050405020304" pitchFamily="18" charset="0"/>
                    <a:cs typeface="Times New Roman" panose="02020603050405020304" pitchFamily="18" charset="0"/>
                  </a:rPr>
                  <a:t>Continuous discounting at rate </a:t>
                </a:r>
                <a14:m>
                  <m:oMath xmlns:m="http://schemas.openxmlformats.org/officeDocument/2006/math">
                    <m:r>
                      <a:rPr lang="en-CA" sz="2400" b="0" i="1" smtClean="0">
                        <a:latin typeface="Cambria Math" panose="02040503050406030204" pitchFamily="18" charset="0"/>
                        <a:cs typeface="Times New Roman" panose="02020603050405020304" pitchFamily="18" charset="0"/>
                      </a:rPr>
                      <m:t>𝜌</m:t>
                    </m:r>
                  </m:oMath>
                </a14:m>
                <a:r>
                  <a:rPr lang="en-CA" sz="2400" dirty="0">
                    <a:latin typeface="Times New Roman" panose="02020603050405020304" pitchFamily="18" charset="0"/>
                    <a:cs typeface="Times New Roman" panose="02020603050405020304" pitchFamily="18" charset="0"/>
                  </a:rPr>
                  <a:t>: see </a:t>
                </a:r>
                <a:r>
                  <a:rPr lang="en-CA" sz="2400" dirty="0">
                    <a:latin typeface="Times New Roman" panose="02020603050405020304" pitchFamily="18" charset="0"/>
                    <a:cs typeface="Times New Roman" panose="02020603050405020304" pitchFamily="18" charset="0"/>
                    <a:hlinkClick r:id="rId3"/>
                  </a:rPr>
                  <a:t>https://demonstrations.wolfram.com/ContinuousAndDiscreteTimeDiscounting/</a:t>
                </a:r>
                <a:r>
                  <a:rPr lang="en-CA" sz="2400" dirty="0">
                    <a:latin typeface="Times New Roman" panose="02020603050405020304" pitchFamily="18" charset="0"/>
                    <a:cs typeface="Times New Roman" panose="02020603050405020304" pitchFamily="18" charset="0"/>
                  </a:rPr>
                  <a:t> </a:t>
                </a:r>
                <a:endParaRPr lang="en-CA" sz="2400" b="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CA" sz="2400" dirty="0">
                    <a:latin typeface="Times New Roman" panose="02020603050405020304" pitchFamily="18" charset="0"/>
                    <a:cs typeface="Times New Roman" panose="02020603050405020304" pitchFamily="18" charset="0"/>
                  </a:rPr>
                  <a:t>Assume that </a:t>
                </a:r>
                <a14:m>
                  <m:oMath xmlns:m="http://schemas.openxmlformats.org/officeDocument/2006/math">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𝑢</m:t>
                        </m:r>
                      </m:e>
                      <m:sub>
                        <m:r>
                          <a:rPr lang="en-CA" sz="2400" b="0" i="1" smtClean="0">
                            <a:latin typeface="Cambria Math" panose="02040503050406030204" pitchFamily="18" charset="0"/>
                            <a:cs typeface="Times New Roman" panose="02020603050405020304" pitchFamily="18" charset="0"/>
                          </a:rPr>
                          <m:t>𝐻</m:t>
                        </m:r>
                      </m:sub>
                    </m:sSub>
                    <m:r>
                      <a:rPr lang="en-CA" sz="2400" b="0" i="1" smtClean="0">
                        <a:latin typeface="Cambria Math" panose="02040503050406030204" pitchFamily="18" charset="0"/>
                        <a:cs typeface="Times New Roman" panose="02020603050405020304" pitchFamily="18" charset="0"/>
                      </a:rPr>
                      <m:t>&gt;0, </m:t>
                    </m:r>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𝑢</m:t>
                        </m:r>
                      </m:e>
                      <m:sub>
                        <m:r>
                          <a:rPr lang="en-CA" sz="2400" b="0" i="1" smtClean="0">
                            <a:latin typeface="Cambria Math" panose="02040503050406030204" pitchFamily="18" charset="0"/>
                            <a:cs typeface="Times New Roman" panose="02020603050405020304" pitchFamily="18" charset="0"/>
                          </a:rPr>
                          <m:t>𝐻𝐻</m:t>
                        </m:r>
                      </m:sub>
                    </m:sSub>
                    <m:r>
                      <a:rPr lang="en-CA" sz="2400" b="0" i="1" smtClean="0">
                        <a:latin typeface="Cambria Math" panose="02040503050406030204" pitchFamily="18" charset="0"/>
                        <a:cs typeface="Times New Roman" panose="02020603050405020304" pitchFamily="18" charset="0"/>
                      </a:rPr>
                      <m:t>&lt;0, </m:t>
                    </m:r>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𝑢</m:t>
                        </m:r>
                      </m:e>
                      <m:sub>
                        <m:r>
                          <a:rPr lang="en-CA" sz="2400" b="0" i="1" smtClean="0">
                            <a:latin typeface="Cambria Math" panose="02040503050406030204" pitchFamily="18" charset="0"/>
                            <a:cs typeface="Times New Roman" panose="02020603050405020304" pitchFamily="18" charset="0"/>
                          </a:rPr>
                          <m:t>𝑍</m:t>
                        </m:r>
                      </m:sub>
                    </m:sSub>
                    <m:r>
                      <a:rPr lang="en-CA" sz="2400" b="0" i="1" smtClean="0">
                        <a:latin typeface="Cambria Math" panose="02040503050406030204" pitchFamily="18" charset="0"/>
                        <a:cs typeface="Times New Roman" panose="02020603050405020304" pitchFamily="18" charset="0"/>
                      </a:rPr>
                      <m:t>&gt;0,</m:t>
                    </m:r>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𝑢</m:t>
                        </m:r>
                      </m:e>
                      <m:sub>
                        <m:r>
                          <a:rPr lang="en-CA" sz="2400" b="0" i="1" smtClean="0">
                            <a:latin typeface="Cambria Math" panose="02040503050406030204" pitchFamily="18" charset="0"/>
                            <a:cs typeface="Times New Roman" panose="02020603050405020304" pitchFamily="18" charset="0"/>
                          </a:rPr>
                          <m:t>𝑍𝑍</m:t>
                        </m:r>
                      </m:sub>
                    </m:sSub>
                    <m:r>
                      <a:rPr lang="en-CA" sz="2400" b="0" i="1" smtClean="0">
                        <a:latin typeface="Cambria Math" panose="02040503050406030204" pitchFamily="18" charset="0"/>
                        <a:cs typeface="Times New Roman" panose="02020603050405020304" pitchFamily="18" charset="0"/>
                      </a:rPr>
                      <m:t>&lt;0,</m:t>
                    </m:r>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𝑢</m:t>
                        </m:r>
                      </m:e>
                      <m:sub>
                        <m:r>
                          <a:rPr lang="en-CA" sz="2400" b="0" i="1" smtClean="0">
                            <a:latin typeface="Cambria Math" panose="02040503050406030204" pitchFamily="18" charset="0"/>
                            <a:cs typeface="Times New Roman" panose="02020603050405020304" pitchFamily="18" charset="0"/>
                          </a:rPr>
                          <m:t>𝐻𝑍</m:t>
                        </m:r>
                      </m:sub>
                    </m:sSub>
                    <m:r>
                      <a:rPr lang="en-CA" sz="2400" b="0" i="1" smtClean="0">
                        <a:latin typeface="Cambria Math" panose="02040503050406030204" pitchFamily="18" charset="0"/>
                        <a:cs typeface="Times New Roman" panose="02020603050405020304" pitchFamily="18" charset="0"/>
                      </a:rPr>
                      <m:t>&gt;0 </m:t>
                    </m:r>
                  </m:oMath>
                </a14:m>
                <a:endParaRPr lang="en-CA" sz="2400" dirty="0">
                  <a:latin typeface="Times New Roman" panose="02020603050405020304" pitchFamily="18" charset="0"/>
                  <a:cs typeface="Times New Roman" panose="02020603050405020304" pitchFamily="18" charset="0"/>
                </a:endParaRPr>
              </a:p>
              <a:p>
                <a:endParaRPr lang="en-CA" sz="2400" dirty="0">
                  <a:latin typeface="Times New Roman" panose="02020603050405020304" pitchFamily="18" charset="0"/>
                  <a:cs typeface="Times New Roman" panose="02020603050405020304" pitchFamily="18" charset="0"/>
                </a:endParaRPr>
              </a:p>
              <a:p>
                <a:r>
                  <a:rPr lang="en-CA" sz="2400" dirty="0">
                    <a:latin typeface="Times New Roman" panose="02020603050405020304" pitchFamily="18" charset="0"/>
                    <a:cs typeface="Times New Roman" panose="02020603050405020304" pitchFamily="18" charset="0"/>
                  </a:rPr>
                  <a:t>We also need a </a:t>
                </a:r>
                <a:r>
                  <a:rPr lang="en-CA" sz="2400" b="1" dirty="0">
                    <a:latin typeface="Times New Roman" panose="02020603050405020304" pitchFamily="18" charset="0"/>
                    <a:cs typeface="Times New Roman" panose="02020603050405020304" pitchFamily="18" charset="0"/>
                  </a:rPr>
                  <a:t>law of motion </a:t>
                </a:r>
                <a:r>
                  <a:rPr lang="en-CA" sz="2400" dirty="0">
                    <a:latin typeface="Times New Roman" panose="02020603050405020304" pitchFamily="18" charset="0"/>
                    <a:cs typeface="Times New Roman" panose="02020603050405020304" pitchFamily="18" charset="0"/>
                  </a:rPr>
                  <a:t>for how health evolves over time: </a:t>
                </a:r>
              </a:p>
              <a:p>
                <a:pPr/>
                <a14:m>
                  <m:oMathPara xmlns:m="http://schemas.openxmlformats.org/officeDocument/2006/math">
                    <m:oMathParaPr>
                      <m:jc m:val="centerGroup"/>
                    </m:oMathParaPr>
                    <m:oMath xmlns:m="http://schemas.openxmlformats.org/officeDocument/2006/math">
                      <m:f>
                        <m:fPr>
                          <m:ctrlPr>
                            <a:rPr lang="en-CA" sz="2400" b="0" i="1" smtClean="0">
                              <a:latin typeface="Cambria Math" panose="02040503050406030204" pitchFamily="18" charset="0"/>
                              <a:cs typeface="Times New Roman" panose="02020603050405020304" pitchFamily="18" charset="0"/>
                            </a:rPr>
                          </m:ctrlPr>
                        </m:fPr>
                        <m:num>
                          <m:r>
                            <a:rPr lang="en-CA" sz="2400" b="0" i="1" smtClean="0">
                              <a:latin typeface="Cambria Math" panose="02040503050406030204" pitchFamily="18" charset="0"/>
                              <a:cs typeface="Times New Roman" panose="02020603050405020304" pitchFamily="18" charset="0"/>
                            </a:rPr>
                            <m:t>𝜕</m:t>
                          </m:r>
                          <m:r>
                            <a:rPr lang="en-CA" sz="2400" b="0" i="1" smtClean="0">
                              <a:latin typeface="Cambria Math" panose="02040503050406030204" pitchFamily="18" charset="0"/>
                              <a:cs typeface="Times New Roman" panose="02020603050405020304" pitchFamily="18" charset="0"/>
                            </a:rPr>
                            <m:t>𝐻</m:t>
                          </m:r>
                        </m:num>
                        <m:den>
                          <m:r>
                            <a:rPr lang="en-CA" sz="2400" b="0" i="1" smtClean="0">
                              <a:latin typeface="Cambria Math" panose="02040503050406030204" pitchFamily="18" charset="0"/>
                              <a:cs typeface="Times New Roman" panose="02020603050405020304" pitchFamily="18" charset="0"/>
                            </a:rPr>
                            <m:t>𝜕</m:t>
                          </m:r>
                          <m:r>
                            <a:rPr lang="en-CA" sz="2400" b="0" i="1" smtClean="0">
                              <a:latin typeface="Cambria Math" panose="02040503050406030204" pitchFamily="18" charset="0"/>
                              <a:cs typeface="Times New Roman" panose="02020603050405020304" pitchFamily="18" charset="0"/>
                            </a:rPr>
                            <m:t>𝑡</m:t>
                          </m:r>
                        </m:den>
                      </m:f>
                      <m:r>
                        <a:rPr lang="en-CA" sz="2400" b="0" i="1" smtClean="0">
                          <a:latin typeface="Cambria Math" panose="02040503050406030204" pitchFamily="18" charset="0"/>
                          <a:cs typeface="Times New Roman" panose="02020603050405020304" pitchFamily="18" charset="0"/>
                        </a:rPr>
                        <m:t>=</m:t>
                      </m:r>
                      <m:r>
                        <a:rPr lang="en-CA" sz="2400" b="0" i="1" smtClean="0">
                          <a:latin typeface="Cambria Math" panose="02040503050406030204" pitchFamily="18" charset="0"/>
                          <a:cs typeface="Times New Roman" panose="02020603050405020304" pitchFamily="18" charset="0"/>
                        </a:rPr>
                        <m:t>𝐺</m:t>
                      </m:r>
                      <m:d>
                        <m:dPr>
                          <m:ctrlPr>
                            <a:rPr lang="en-CA" sz="2400" b="0" i="1" smtClean="0">
                              <a:latin typeface="Cambria Math" panose="02040503050406030204" pitchFamily="18" charset="0"/>
                              <a:cs typeface="Times New Roman" panose="02020603050405020304" pitchFamily="18" charset="0"/>
                            </a:rPr>
                          </m:ctrlPr>
                        </m:dPr>
                        <m:e>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h</m:t>
                              </m:r>
                            </m:e>
                            <m:sub>
                              <m:r>
                                <a:rPr lang="en-CA" sz="2400" b="0" i="1" smtClean="0">
                                  <a:latin typeface="Cambria Math" panose="02040503050406030204" pitchFamily="18" charset="0"/>
                                  <a:cs typeface="Times New Roman" panose="02020603050405020304" pitchFamily="18" charset="0"/>
                                </a:rPr>
                                <m:t>𝑖𝑡</m:t>
                              </m:r>
                            </m:sub>
                          </m:sSub>
                        </m:e>
                      </m:d>
                      <m:r>
                        <a:rPr lang="en-CA" sz="2400" b="0" i="1" smtClean="0">
                          <a:latin typeface="Cambria Math" panose="02040503050406030204" pitchFamily="18" charset="0"/>
                          <a:cs typeface="Times New Roman" panose="02020603050405020304" pitchFamily="18" charset="0"/>
                        </a:rPr>
                        <m:t>−</m:t>
                      </m:r>
                      <m:r>
                        <a:rPr lang="en-CA" sz="2400" b="0" i="1" smtClean="0">
                          <a:latin typeface="Cambria Math" panose="02040503050406030204" pitchFamily="18" charset="0"/>
                          <a:cs typeface="Times New Roman" panose="02020603050405020304" pitchFamily="18" charset="0"/>
                        </a:rPr>
                        <m:t>𝛿</m:t>
                      </m:r>
                      <m:r>
                        <a:rPr lang="en-CA" sz="2400" b="0" i="1" smtClean="0">
                          <a:latin typeface="Cambria Math" panose="02040503050406030204" pitchFamily="18" charset="0"/>
                          <a:cs typeface="Times New Roman" panose="02020603050405020304" pitchFamily="18" charset="0"/>
                        </a:rPr>
                        <m:t>𝐻</m:t>
                      </m:r>
                    </m:oMath>
                  </m:oMathPara>
                </a14:m>
                <a:endParaRPr lang="en-CA" sz="2400" dirty="0">
                  <a:latin typeface="Times New Roman" panose="02020603050405020304" pitchFamily="18" charset="0"/>
                  <a:cs typeface="Times New Roman" panose="02020603050405020304" pitchFamily="18" charset="0"/>
                </a:endParaRPr>
              </a:p>
              <a:p>
                <a:r>
                  <a:rPr lang="en-CA" sz="2400" dirty="0">
                    <a:latin typeface="Times New Roman" panose="02020603050405020304" pitchFamily="18" charset="0"/>
                    <a:cs typeface="Times New Roman" panose="02020603050405020304" pitchFamily="18" charset="0"/>
                  </a:rPr>
                  <a:t>For example: </a:t>
                </a:r>
              </a:p>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𝐻</m:t>
                          </m:r>
                        </m:e>
                        <m:sub>
                          <m:r>
                            <a:rPr lang="en-US" sz="2400" b="0" i="1" smtClean="0">
                              <a:latin typeface="Cambria Math" panose="02040503050406030204" pitchFamily="18" charset="0"/>
                              <a:cs typeface="Times New Roman" panose="02020603050405020304" pitchFamily="18" charset="0"/>
                            </a:rPr>
                            <m:t>𝑡</m:t>
                          </m:r>
                          <m:r>
                            <a:rPr lang="en-US" sz="2400" b="0" i="1" smtClean="0">
                              <a:latin typeface="Cambria Math" panose="02040503050406030204" pitchFamily="18" charset="0"/>
                              <a:cs typeface="Times New Roman" panose="02020603050405020304" pitchFamily="18" charset="0"/>
                            </a:rPr>
                            <m:t>+1</m:t>
                          </m:r>
                        </m:sub>
                      </m:sSub>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𝜃</m:t>
                      </m:r>
                      <m:r>
                        <a:rPr lang="en-US" sz="2400" b="0" i="1" smtClean="0">
                          <a:latin typeface="Cambria Math" panose="02040503050406030204" pitchFamily="18" charset="0"/>
                          <a:cs typeface="Times New Roman" panose="02020603050405020304" pitchFamily="18" charset="0"/>
                        </a:rPr>
                        <m:t>𝐻</m:t>
                      </m:r>
                      <m:d>
                        <m:dPr>
                          <m:ctrlPr>
                            <a:rPr lang="en-US" sz="2400" b="0" i="1" smtClean="0">
                              <a:latin typeface="Cambria Math" panose="02040503050406030204" pitchFamily="18" charset="0"/>
                              <a:cs typeface="Times New Roman" panose="02020603050405020304" pitchFamily="18" charset="0"/>
                            </a:rPr>
                          </m:ctrlPr>
                        </m:dPr>
                        <m:e>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𝑍</m:t>
                              </m:r>
                            </m:e>
                            <m:sub>
                              <m:r>
                                <a:rPr lang="en-US" sz="2400" b="0" i="1" smtClean="0">
                                  <a:latin typeface="Cambria Math" panose="02040503050406030204" pitchFamily="18" charset="0"/>
                                  <a:cs typeface="Times New Roman" panose="02020603050405020304" pitchFamily="18" charset="0"/>
                                </a:rPr>
                                <m:t>𝑡</m:t>
                              </m:r>
                            </m:sub>
                          </m:sSub>
                          <m:r>
                            <a:rPr lang="en-US" sz="2400" b="0" i="1" smtClean="0">
                              <a:latin typeface="Cambria Math" panose="02040503050406030204" pitchFamily="18" charset="0"/>
                              <a:cs typeface="Times New Roman" panose="02020603050405020304" pitchFamily="18" charset="0"/>
                            </a:rPr>
                            <m:t>,</m:t>
                          </m:r>
                          <m:sSubSup>
                            <m:sSubSupPr>
                              <m:ctrlPr>
                                <a:rPr lang="en-US" sz="2400" b="0" i="1" smtClean="0">
                                  <a:latin typeface="Cambria Math" panose="02040503050406030204" pitchFamily="18" charset="0"/>
                                  <a:cs typeface="Times New Roman" panose="02020603050405020304" pitchFamily="18" charset="0"/>
                                </a:rPr>
                              </m:ctrlPr>
                            </m:sSubSupPr>
                            <m:e>
                              <m:r>
                                <a:rPr lang="en-US" sz="2400" b="0" i="1" smtClean="0">
                                  <a:latin typeface="Cambria Math" panose="02040503050406030204" pitchFamily="18" charset="0"/>
                                  <a:cs typeface="Times New Roman" panose="02020603050405020304" pitchFamily="18" charset="0"/>
                                </a:rPr>
                                <m:t>𝑇</m:t>
                              </m:r>
                            </m:e>
                            <m:sub>
                              <m:r>
                                <a:rPr lang="en-US" sz="2400" b="0" i="1" smtClean="0">
                                  <a:latin typeface="Cambria Math" panose="02040503050406030204" pitchFamily="18" charset="0"/>
                                  <a:cs typeface="Times New Roman" panose="02020603050405020304" pitchFamily="18" charset="0"/>
                                </a:rPr>
                                <m:t>𝑡</m:t>
                              </m:r>
                            </m:sub>
                            <m:sup>
                              <m:r>
                                <a:rPr lang="en-US" sz="2400" b="0" i="1" smtClean="0">
                                  <a:latin typeface="Cambria Math" panose="02040503050406030204" pitchFamily="18" charset="0"/>
                                  <a:cs typeface="Times New Roman" panose="02020603050405020304" pitchFamily="18" charset="0"/>
                                </a:rPr>
                                <m:t>𝐻</m:t>
                              </m:r>
                            </m:sup>
                          </m:sSubSup>
                        </m:e>
                      </m:d>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𝛿</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𝐻</m:t>
                          </m:r>
                        </m:e>
                        <m:sub>
                          <m:r>
                            <a:rPr lang="en-US" sz="2400" b="0" i="1" smtClean="0">
                              <a:latin typeface="Cambria Math" panose="02040503050406030204" pitchFamily="18" charset="0"/>
                              <a:cs typeface="Times New Roman" panose="02020603050405020304" pitchFamily="18" charset="0"/>
                            </a:rPr>
                            <m:t>𝑡</m:t>
                          </m:r>
                        </m:sub>
                      </m:sSub>
                    </m:oMath>
                  </m:oMathPara>
                </a14:m>
                <a:endParaRPr lang="en-CA" sz="2400" dirty="0">
                  <a:latin typeface="Times New Roman" panose="02020603050405020304" pitchFamily="18" charset="0"/>
                  <a:cs typeface="Times New Roman" panose="02020603050405020304" pitchFamily="18" charset="0"/>
                </a:endParaRPr>
              </a:p>
              <a:p>
                <a:endParaRPr lang="en-CA" sz="24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CA" sz="2400" dirty="0">
                  <a:latin typeface="Times New Roman" panose="02020603050405020304" pitchFamily="18" charset="0"/>
                  <a:cs typeface="Times New Roman" panose="02020603050405020304" pitchFamily="18" charset="0"/>
                </a:endParaRPr>
              </a:p>
            </p:txBody>
          </p:sp>
        </mc:Choice>
        <mc:Fallback xmlns="">
          <p:sp>
            <p:nvSpPr>
              <p:cNvPr id="2" name="TextBox 1">
                <a:extLst>
                  <a:ext uri="{FF2B5EF4-FFF2-40B4-BE49-F238E27FC236}">
                    <a16:creationId xmlns:a16="http://schemas.microsoft.com/office/drawing/2014/main" id="{1F802931-4861-11EE-FE5D-795B2AF8AED3}"/>
                  </a:ext>
                </a:extLst>
              </p:cNvPr>
              <p:cNvSpPr txBox="1">
                <a:spLocks noRot="1" noChangeAspect="1" noMove="1" noResize="1" noEditPoints="1" noAdjustHandles="1" noChangeArrowheads="1" noChangeShapeType="1" noTextEdit="1"/>
              </p:cNvSpPr>
              <p:nvPr/>
            </p:nvSpPr>
            <p:spPr>
              <a:xfrm>
                <a:off x="533400" y="948850"/>
                <a:ext cx="10573512" cy="5687839"/>
              </a:xfrm>
              <a:prstGeom prst="rect">
                <a:avLst/>
              </a:prstGeom>
              <a:blipFill>
                <a:blip r:embed="rId4"/>
                <a:stretch>
                  <a:fillRect l="-923" t="-857"/>
                </a:stretch>
              </a:blipFill>
            </p:spPr>
            <p:txBody>
              <a:bodyPr/>
              <a:lstStyle/>
              <a:p>
                <a:r>
                  <a:rPr lang="en-US">
                    <a:noFill/>
                  </a:rPr>
                  <a:t> </a:t>
                </a:r>
              </a:p>
            </p:txBody>
          </p:sp>
        </mc:Fallback>
      </mc:AlternateContent>
    </p:spTree>
    <p:extLst>
      <p:ext uri="{BB962C8B-B14F-4D97-AF65-F5344CB8AC3E}">
        <p14:creationId xmlns:p14="http://schemas.microsoft.com/office/powerpoint/2010/main" val="370417544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2470404" y="1608139"/>
            <a:ext cx="7359396" cy="4572000"/>
          </a:xfrm>
        </p:spPr>
        <p:txBody>
          <a:bodyPr/>
          <a:lstStyle/>
          <a:p>
            <a:pPr lvl="1"/>
            <a:endParaRPr lang="en-US" dirty="0"/>
          </a:p>
          <a:p>
            <a:pPr lvl="1"/>
            <a:endParaRPr lang="en-US" dirty="0"/>
          </a:p>
        </p:txBody>
      </p:sp>
      <p:sp>
        <p:nvSpPr>
          <p:cNvPr id="6" name="Title 1">
            <a:extLst>
              <a:ext uri="{FF2B5EF4-FFF2-40B4-BE49-F238E27FC236}">
                <a16:creationId xmlns:a16="http://schemas.microsoft.com/office/drawing/2014/main" id="{2447C70A-E8CD-4D7B-8C00-FF6EC3DCB236}"/>
              </a:ext>
            </a:extLst>
          </p:cNvPr>
          <p:cNvSpPr txBox="1">
            <a:spLocks/>
          </p:cNvSpPr>
          <p:nvPr/>
        </p:nvSpPr>
        <p:spPr>
          <a:xfrm>
            <a:off x="381000" y="171610"/>
            <a:ext cx="10573512"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Formal Statement of the Problem </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1F802931-4861-11EE-FE5D-795B2AF8AED3}"/>
                  </a:ext>
                </a:extLst>
              </p:cNvPr>
              <p:cNvSpPr txBox="1"/>
              <p:nvPr/>
            </p:nvSpPr>
            <p:spPr>
              <a:xfrm>
                <a:off x="533400" y="948850"/>
                <a:ext cx="10573512" cy="3841180"/>
              </a:xfrm>
              <a:prstGeom prst="rect">
                <a:avLst/>
              </a:prstGeom>
              <a:noFill/>
            </p:spPr>
            <p:txBody>
              <a:bodyPr wrap="square" rtlCol="0">
                <a:spAutoFit/>
              </a:bodyPr>
              <a:lstStyle/>
              <a:p>
                <a:pPr marL="342900" indent="-342900">
                  <a:buFont typeface="Arial" panose="020B0604020202020204" pitchFamily="34" charset="0"/>
                  <a:buChar char="•"/>
                </a:pPr>
                <a:r>
                  <a:rPr lang="en-CA" sz="2400" dirty="0">
                    <a:latin typeface="Times New Roman" panose="02020603050405020304" pitchFamily="18" charset="0"/>
                    <a:cs typeface="Times New Roman" panose="02020603050405020304" pitchFamily="18" charset="0"/>
                  </a:rPr>
                  <a:t>Now that we have a sense of the evolution of </a:t>
                </a:r>
                <a14:m>
                  <m:oMath xmlns:m="http://schemas.openxmlformats.org/officeDocument/2006/math">
                    <m:r>
                      <a:rPr lang="en-CA" sz="2400" b="0" i="1" smtClean="0">
                        <a:latin typeface="Cambria Math" panose="02040503050406030204" pitchFamily="18" charset="0"/>
                        <a:cs typeface="Times New Roman" panose="02020603050405020304" pitchFamily="18" charset="0"/>
                      </a:rPr>
                      <m:t>𝐻</m:t>
                    </m:r>
                  </m:oMath>
                </a14:m>
                <a:r>
                  <a:rPr lang="en-CA" sz="2400" dirty="0">
                    <a:latin typeface="Times New Roman" panose="02020603050405020304" pitchFamily="18" charset="0"/>
                    <a:cs typeface="Times New Roman" panose="02020603050405020304" pitchFamily="18" charset="0"/>
                  </a:rPr>
                  <a:t>, we can write </a:t>
                </a:r>
                <a:r>
                  <a:rPr lang="en-CA" sz="2400" b="1" dirty="0">
                    <a:latin typeface="Times New Roman" panose="02020603050405020304" pitchFamily="18" charset="0"/>
                    <a:cs typeface="Times New Roman" panose="02020603050405020304" pitchFamily="18" charset="0"/>
                  </a:rPr>
                  <a:t>dynamic problem: </a:t>
                </a:r>
              </a:p>
              <a:p>
                <a:pPr/>
                <a14:m>
                  <m:oMathPara xmlns:m="http://schemas.openxmlformats.org/officeDocument/2006/math">
                    <m:oMathParaPr>
                      <m:jc m:val="centerGroup"/>
                    </m:oMathParaPr>
                    <m:oMath xmlns:m="http://schemas.openxmlformats.org/officeDocument/2006/math">
                      <m:func>
                        <m:funcPr>
                          <m:ctrlPr>
                            <a:rPr lang="en-CA" sz="2400" b="0" i="1" smtClean="0">
                              <a:latin typeface="Cambria Math" panose="02040503050406030204" pitchFamily="18" charset="0"/>
                              <a:cs typeface="Times New Roman" panose="02020603050405020304" pitchFamily="18" charset="0"/>
                            </a:rPr>
                          </m:ctrlPr>
                        </m:funcPr>
                        <m:fName>
                          <m:limLow>
                            <m:limLowPr>
                              <m:ctrlPr>
                                <a:rPr lang="en-CA" sz="2400" b="0" i="1" smtClean="0">
                                  <a:latin typeface="Cambria Math" panose="02040503050406030204" pitchFamily="18" charset="0"/>
                                  <a:cs typeface="Times New Roman" panose="02020603050405020304" pitchFamily="18" charset="0"/>
                                </a:rPr>
                              </m:ctrlPr>
                            </m:limLowPr>
                            <m:e>
                              <m:r>
                                <m:rPr>
                                  <m:sty m:val="p"/>
                                </m:rPr>
                                <a:rPr lang="en-CA" sz="2400" b="0" i="0" smtClean="0">
                                  <a:latin typeface="Cambria Math" panose="02040503050406030204" pitchFamily="18" charset="0"/>
                                  <a:cs typeface="Times New Roman" panose="02020603050405020304" pitchFamily="18" charset="0"/>
                                </a:rPr>
                                <m:t>max</m:t>
                              </m:r>
                            </m:e>
                            <m:lim>
                              <m:r>
                                <a:rPr lang="en-CA" sz="2400" b="0" i="1" smtClean="0">
                                  <a:latin typeface="Cambria Math" panose="02040503050406030204" pitchFamily="18" charset="0"/>
                                  <a:cs typeface="Times New Roman" panose="02020603050405020304" pitchFamily="18" charset="0"/>
                                </a:rPr>
                                <m:t>𝐻</m:t>
                              </m:r>
                              <m:r>
                                <a:rPr lang="en-CA" sz="2400" b="0" i="1" smtClean="0">
                                  <a:latin typeface="Cambria Math" panose="02040503050406030204" pitchFamily="18" charset="0"/>
                                  <a:cs typeface="Times New Roman" panose="02020603050405020304" pitchFamily="18" charset="0"/>
                                </a:rPr>
                                <m:t>,</m:t>
                              </m:r>
                              <m:r>
                                <a:rPr lang="en-CA" sz="2400" b="0" i="1" smtClean="0">
                                  <a:latin typeface="Cambria Math" panose="02040503050406030204" pitchFamily="18" charset="0"/>
                                  <a:cs typeface="Times New Roman" panose="02020603050405020304" pitchFamily="18" charset="0"/>
                                </a:rPr>
                                <m:t>𝑍</m:t>
                              </m:r>
                            </m:lim>
                          </m:limLow>
                        </m:fName>
                        <m:e/>
                      </m:func>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𝑈</m:t>
                          </m:r>
                        </m:e>
                        <m:sub>
                          <m:r>
                            <a:rPr lang="en-CA" sz="2400" b="0" i="1" smtClean="0">
                              <a:latin typeface="Cambria Math" panose="02040503050406030204" pitchFamily="18" charset="0"/>
                              <a:cs typeface="Times New Roman" panose="02020603050405020304" pitchFamily="18" charset="0"/>
                            </a:rPr>
                            <m:t>𝑖</m:t>
                          </m:r>
                        </m:sub>
                      </m:sSub>
                      <m:r>
                        <a:rPr lang="en-CA" sz="2400" b="0" i="1" smtClean="0">
                          <a:latin typeface="Cambria Math" panose="02040503050406030204" pitchFamily="18" charset="0"/>
                          <a:cs typeface="Times New Roman" panose="02020603050405020304" pitchFamily="18" charset="0"/>
                        </a:rPr>
                        <m:t>=</m:t>
                      </m:r>
                      <m:nary>
                        <m:naryPr>
                          <m:ctrlPr>
                            <a:rPr lang="en-CA" sz="2400" b="0" i="1" smtClean="0">
                              <a:latin typeface="Cambria Math" panose="02040503050406030204" pitchFamily="18" charset="0"/>
                              <a:cs typeface="Times New Roman" panose="02020603050405020304" pitchFamily="18" charset="0"/>
                            </a:rPr>
                          </m:ctrlPr>
                        </m:naryPr>
                        <m:sub>
                          <m:r>
                            <a:rPr lang="en-CA" sz="2400" b="0" i="1" smtClean="0">
                              <a:latin typeface="Cambria Math" panose="02040503050406030204" pitchFamily="18" charset="0"/>
                              <a:cs typeface="Times New Roman" panose="02020603050405020304" pitchFamily="18" charset="0"/>
                            </a:rPr>
                            <m:t>0</m:t>
                          </m:r>
                        </m:sub>
                        <m:sup>
                          <m:r>
                            <a:rPr lang="en-CA" sz="2400" b="0" i="1" smtClean="0">
                              <a:latin typeface="Cambria Math" panose="02040503050406030204" pitchFamily="18" charset="0"/>
                              <a:cs typeface="Times New Roman" panose="02020603050405020304" pitchFamily="18" charset="0"/>
                            </a:rPr>
                            <m:t>𝑇</m:t>
                          </m:r>
                        </m:sup>
                        <m:e>
                          <m:r>
                            <a:rPr lang="en-CA" sz="2400" b="0" i="1" smtClean="0">
                              <a:latin typeface="Cambria Math" panose="02040503050406030204" pitchFamily="18" charset="0"/>
                              <a:cs typeface="Times New Roman" panose="02020603050405020304" pitchFamily="18" charset="0"/>
                            </a:rPr>
                            <m:t>𝑢</m:t>
                          </m:r>
                          <m:d>
                            <m:dPr>
                              <m:ctrlPr>
                                <a:rPr lang="en-CA" sz="2400" b="0" i="1" smtClean="0">
                                  <a:latin typeface="Cambria Math" panose="02040503050406030204" pitchFamily="18" charset="0"/>
                                  <a:cs typeface="Times New Roman" panose="02020603050405020304" pitchFamily="18" charset="0"/>
                                </a:rPr>
                              </m:ctrlPr>
                            </m:dPr>
                            <m:e>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𝐻</m:t>
                                  </m:r>
                                </m:e>
                                <m:sub>
                                  <m:r>
                                    <a:rPr lang="en-CA" sz="2400" b="0" i="1" smtClean="0">
                                      <a:latin typeface="Cambria Math" panose="02040503050406030204" pitchFamily="18" charset="0"/>
                                      <a:cs typeface="Times New Roman" panose="02020603050405020304" pitchFamily="18" charset="0"/>
                                    </a:rPr>
                                    <m:t>𝑖𝑡</m:t>
                                  </m:r>
                                </m:sub>
                              </m:sSub>
                              <m:r>
                                <a:rPr lang="en-CA" sz="2400" b="0" i="1" smtClean="0">
                                  <a:latin typeface="Cambria Math" panose="02040503050406030204" pitchFamily="18" charset="0"/>
                                  <a:cs typeface="Times New Roman" panose="02020603050405020304" pitchFamily="18" charset="0"/>
                                </a:rPr>
                                <m:t>,</m:t>
                              </m:r>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𝑍</m:t>
                                  </m:r>
                                </m:e>
                                <m:sub>
                                  <m:r>
                                    <a:rPr lang="en-CA" sz="2400" b="0" i="1" smtClean="0">
                                      <a:latin typeface="Cambria Math" panose="02040503050406030204" pitchFamily="18" charset="0"/>
                                      <a:cs typeface="Times New Roman" panose="02020603050405020304" pitchFamily="18" charset="0"/>
                                    </a:rPr>
                                    <m:t>𝑖𝑡</m:t>
                                  </m:r>
                                </m:sub>
                              </m:sSub>
                            </m:e>
                          </m:d>
                          <m:sSup>
                            <m:sSupPr>
                              <m:ctrlPr>
                                <a:rPr lang="en-CA" sz="2400" b="0" i="1" smtClean="0">
                                  <a:solidFill>
                                    <a:schemeClr val="accent2">
                                      <a:lumMod val="75000"/>
                                    </a:schemeClr>
                                  </a:solidFill>
                                  <a:latin typeface="Cambria Math" panose="02040503050406030204" pitchFamily="18" charset="0"/>
                                  <a:cs typeface="Times New Roman" panose="02020603050405020304" pitchFamily="18" charset="0"/>
                                </a:rPr>
                              </m:ctrlPr>
                            </m:sSupPr>
                            <m:e>
                              <m:r>
                                <a:rPr lang="en-CA" sz="2400" b="0" i="1" smtClean="0">
                                  <a:solidFill>
                                    <a:schemeClr val="accent2">
                                      <a:lumMod val="75000"/>
                                    </a:schemeClr>
                                  </a:solidFill>
                                  <a:latin typeface="Cambria Math" panose="02040503050406030204" pitchFamily="18" charset="0"/>
                                  <a:cs typeface="Times New Roman" panose="02020603050405020304" pitchFamily="18" charset="0"/>
                                </a:rPr>
                                <m:t>𝑒</m:t>
                              </m:r>
                            </m:e>
                            <m:sup>
                              <m:r>
                                <a:rPr lang="en-CA" sz="2400" b="0" i="1" smtClean="0">
                                  <a:solidFill>
                                    <a:schemeClr val="accent2">
                                      <a:lumMod val="75000"/>
                                    </a:schemeClr>
                                  </a:solidFill>
                                  <a:latin typeface="Cambria Math" panose="02040503050406030204" pitchFamily="18" charset="0"/>
                                  <a:cs typeface="Times New Roman" panose="02020603050405020304" pitchFamily="18" charset="0"/>
                                </a:rPr>
                                <m:t>−</m:t>
                              </m:r>
                              <m:r>
                                <a:rPr lang="en-CA" sz="2400" b="0" i="1" smtClean="0">
                                  <a:solidFill>
                                    <a:schemeClr val="accent2">
                                      <a:lumMod val="75000"/>
                                    </a:schemeClr>
                                  </a:solidFill>
                                  <a:latin typeface="Cambria Math" panose="02040503050406030204" pitchFamily="18" charset="0"/>
                                  <a:cs typeface="Times New Roman" panose="02020603050405020304" pitchFamily="18" charset="0"/>
                                </a:rPr>
                                <m:t>𝜌</m:t>
                              </m:r>
                              <m:r>
                                <a:rPr lang="en-CA" sz="2400" b="0" i="1" smtClean="0">
                                  <a:solidFill>
                                    <a:schemeClr val="accent2">
                                      <a:lumMod val="75000"/>
                                    </a:schemeClr>
                                  </a:solidFill>
                                  <a:latin typeface="Cambria Math" panose="02040503050406030204" pitchFamily="18" charset="0"/>
                                  <a:cs typeface="Times New Roman" panose="02020603050405020304" pitchFamily="18" charset="0"/>
                                </a:rPr>
                                <m:t>𝑡</m:t>
                              </m:r>
                            </m:sup>
                          </m:sSup>
                          <m:r>
                            <a:rPr lang="en-CA" sz="2400" b="0" i="1" smtClean="0">
                              <a:latin typeface="Cambria Math" panose="02040503050406030204" pitchFamily="18" charset="0"/>
                              <a:cs typeface="Times New Roman" panose="02020603050405020304" pitchFamily="18" charset="0"/>
                            </a:rPr>
                            <m:t>𝑑𝑡</m:t>
                          </m:r>
                          <m:r>
                            <a:rPr lang="en-CA" sz="2400" b="0" i="1" smtClean="0">
                              <a:latin typeface="Cambria Math" panose="02040503050406030204" pitchFamily="18" charset="0"/>
                              <a:cs typeface="Times New Roman" panose="02020603050405020304" pitchFamily="18" charset="0"/>
                            </a:rPr>
                            <m:t> </m:t>
                          </m:r>
                        </m:e>
                      </m:nary>
                    </m:oMath>
                  </m:oMathPara>
                </a14:m>
                <a:endParaRPr lang="en-CA" sz="2400" dirty="0">
                  <a:latin typeface="Times New Roman" panose="02020603050405020304" pitchFamily="18" charset="0"/>
                  <a:cs typeface="Times New Roman" panose="02020603050405020304" pitchFamily="18" charset="0"/>
                </a:endParaRPr>
              </a:p>
              <a:p>
                <a:endParaRPr lang="en-CA" sz="2400" dirty="0">
                  <a:latin typeface="Times New Roman" panose="02020603050405020304" pitchFamily="18" charset="0"/>
                  <a:cs typeface="Times New Roman" panose="02020603050405020304" pitchFamily="18" charset="0"/>
                </a:endParaRPr>
              </a:p>
              <a:p>
                <a:r>
                  <a:rPr lang="en-CA" sz="2400" dirty="0">
                    <a:latin typeface="Times New Roman" panose="02020603050405020304" pitchFamily="18" charset="0"/>
                    <a:cs typeface="Times New Roman" panose="02020603050405020304" pitchFamily="18" charset="0"/>
                  </a:rPr>
                  <a:t>Subject to: </a:t>
                </a:r>
              </a:p>
              <a:p>
                <a:pPr/>
                <a14:m>
                  <m:oMathPara xmlns:m="http://schemas.openxmlformats.org/officeDocument/2006/math">
                    <m:oMathParaPr>
                      <m:jc m:val="centerGroup"/>
                    </m:oMathParaPr>
                    <m:oMath xmlns:m="http://schemas.openxmlformats.org/officeDocument/2006/math">
                      <m:f>
                        <m:fPr>
                          <m:ctrlPr>
                            <a:rPr lang="en-CA" sz="2400" i="1">
                              <a:latin typeface="Cambria Math" panose="02040503050406030204" pitchFamily="18" charset="0"/>
                              <a:cs typeface="Times New Roman" panose="02020603050405020304" pitchFamily="18" charset="0"/>
                            </a:rPr>
                          </m:ctrlPr>
                        </m:fPr>
                        <m:num>
                          <m:r>
                            <a:rPr lang="en-CA" sz="2400" i="1">
                              <a:latin typeface="Cambria Math" panose="02040503050406030204" pitchFamily="18" charset="0"/>
                              <a:cs typeface="Times New Roman" panose="02020603050405020304" pitchFamily="18" charset="0"/>
                            </a:rPr>
                            <m:t>𝜕</m:t>
                          </m:r>
                          <m:r>
                            <a:rPr lang="en-CA" sz="2400" i="1">
                              <a:latin typeface="Cambria Math" panose="02040503050406030204" pitchFamily="18" charset="0"/>
                              <a:cs typeface="Times New Roman" panose="02020603050405020304" pitchFamily="18" charset="0"/>
                            </a:rPr>
                            <m:t>𝐻</m:t>
                          </m:r>
                        </m:num>
                        <m:den>
                          <m:r>
                            <a:rPr lang="en-CA" sz="2400" i="1">
                              <a:latin typeface="Cambria Math" panose="02040503050406030204" pitchFamily="18" charset="0"/>
                              <a:cs typeface="Times New Roman" panose="02020603050405020304" pitchFamily="18" charset="0"/>
                            </a:rPr>
                            <m:t>𝜕</m:t>
                          </m:r>
                          <m:r>
                            <a:rPr lang="en-CA" sz="2400" i="1">
                              <a:latin typeface="Cambria Math" panose="02040503050406030204" pitchFamily="18" charset="0"/>
                              <a:cs typeface="Times New Roman" panose="02020603050405020304" pitchFamily="18" charset="0"/>
                            </a:rPr>
                            <m:t>𝑡</m:t>
                          </m:r>
                        </m:den>
                      </m:f>
                      <m:r>
                        <a:rPr lang="en-CA" sz="2400" i="1">
                          <a:latin typeface="Cambria Math" panose="02040503050406030204" pitchFamily="18" charset="0"/>
                          <a:cs typeface="Times New Roman" panose="02020603050405020304" pitchFamily="18" charset="0"/>
                        </a:rPr>
                        <m:t>=</m:t>
                      </m:r>
                      <m:r>
                        <a:rPr lang="en-CA" sz="2400" i="1">
                          <a:latin typeface="Cambria Math" panose="02040503050406030204" pitchFamily="18" charset="0"/>
                          <a:cs typeface="Times New Roman" panose="02020603050405020304" pitchFamily="18" charset="0"/>
                        </a:rPr>
                        <m:t>𝐺</m:t>
                      </m:r>
                      <m:d>
                        <m:dPr>
                          <m:ctrlPr>
                            <a:rPr lang="en-CA" sz="2400" i="1">
                              <a:latin typeface="Cambria Math" panose="02040503050406030204" pitchFamily="18" charset="0"/>
                              <a:cs typeface="Times New Roman" panose="02020603050405020304" pitchFamily="18" charset="0"/>
                            </a:rPr>
                          </m:ctrlPr>
                        </m:dPr>
                        <m:e>
                          <m:sSub>
                            <m:sSubPr>
                              <m:ctrlPr>
                                <a:rPr lang="en-CA" sz="2400" i="1">
                                  <a:latin typeface="Cambria Math" panose="02040503050406030204" pitchFamily="18" charset="0"/>
                                  <a:cs typeface="Times New Roman" panose="02020603050405020304" pitchFamily="18" charset="0"/>
                                </a:rPr>
                              </m:ctrlPr>
                            </m:sSubPr>
                            <m:e>
                              <m:r>
                                <a:rPr lang="en-CA" sz="2400" i="1">
                                  <a:latin typeface="Cambria Math" panose="02040503050406030204" pitchFamily="18" charset="0"/>
                                  <a:cs typeface="Times New Roman" panose="02020603050405020304" pitchFamily="18" charset="0"/>
                                </a:rPr>
                                <m:t>h</m:t>
                              </m:r>
                            </m:e>
                            <m:sub>
                              <m:r>
                                <a:rPr lang="en-CA" sz="2400" i="1">
                                  <a:latin typeface="Cambria Math" panose="02040503050406030204" pitchFamily="18" charset="0"/>
                                  <a:cs typeface="Times New Roman" panose="02020603050405020304" pitchFamily="18" charset="0"/>
                                </a:rPr>
                                <m:t>𝑖𝑡</m:t>
                              </m:r>
                            </m:sub>
                          </m:sSub>
                        </m:e>
                      </m:d>
                      <m:r>
                        <a:rPr lang="en-CA" sz="2400" i="1">
                          <a:latin typeface="Cambria Math" panose="02040503050406030204" pitchFamily="18" charset="0"/>
                          <a:cs typeface="Times New Roman" panose="02020603050405020304" pitchFamily="18" charset="0"/>
                        </a:rPr>
                        <m:t>−</m:t>
                      </m:r>
                      <m:r>
                        <a:rPr lang="en-CA" sz="2400" i="1">
                          <a:latin typeface="Cambria Math" panose="02040503050406030204" pitchFamily="18" charset="0"/>
                          <a:cs typeface="Times New Roman" panose="02020603050405020304" pitchFamily="18" charset="0"/>
                        </a:rPr>
                        <m:t>𝛿</m:t>
                      </m:r>
                      <m:r>
                        <a:rPr lang="en-CA" sz="2400" i="1">
                          <a:latin typeface="Cambria Math" panose="02040503050406030204" pitchFamily="18" charset="0"/>
                          <a:cs typeface="Times New Roman" panose="02020603050405020304" pitchFamily="18" charset="0"/>
                        </a:rPr>
                        <m:t>𝐻</m:t>
                      </m:r>
                      <m:r>
                        <a:rPr lang="en-CA" sz="2400" i="1">
                          <a:latin typeface="Cambria Math" panose="02040503050406030204" pitchFamily="18" charset="0"/>
                          <a:cs typeface="Times New Roman" panose="02020603050405020304" pitchFamily="18" charset="0"/>
                        </a:rPr>
                        <m:t>             </m:t>
                      </m:r>
                      <m:d>
                        <m:dPr>
                          <m:ctrlPr>
                            <a:rPr lang="en-CA" sz="2400" b="0" i="1" smtClean="0">
                              <a:latin typeface="Cambria Math" panose="02040503050406030204" pitchFamily="18" charset="0"/>
                              <a:cs typeface="Times New Roman" panose="02020603050405020304" pitchFamily="18" charset="0"/>
                            </a:rPr>
                          </m:ctrlPr>
                        </m:dPr>
                        <m:e>
                          <m:r>
                            <a:rPr lang="en-CA" sz="2400" b="0" i="1" smtClean="0">
                              <a:latin typeface="Cambria Math" panose="02040503050406030204" pitchFamily="18" charset="0"/>
                              <a:cs typeface="Times New Roman" panose="02020603050405020304" pitchFamily="18" charset="0"/>
                            </a:rPr>
                            <m:t>1</m:t>
                          </m:r>
                        </m:e>
                      </m:d>
                      <m:r>
                        <a:rPr lang="en-CA" sz="2400" b="0" i="1" smtClean="0">
                          <a:latin typeface="Cambria Math" panose="02040503050406030204" pitchFamily="18" charset="0"/>
                          <a:cs typeface="Times New Roman" panose="02020603050405020304" pitchFamily="18" charset="0"/>
                        </a:rPr>
                        <m:t>𝐿𝑎𝑤</m:t>
                      </m:r>
                      <m:r>
                        <a:rPr lang="en-CA" sz="2400" b="0" i="1" smtClean="0">
                          <a:latin typeface="Cambria Math" panose="02040503050406030204" pitchFamily="18" charset="0"/>
                          <a:cs typeface="Times New Roman" panose="02020603050405020304" pitchFamily="18" charset="0"/>
                        </a:rPr>
                        <m:t> </m:t>
                      </m:r>
                      <m:r>
                        <a:rPr lang="en-CA" sz="2400" b="0" i="1" smtClean="0">
                          <a:latin typeface="Cambria Math" panose="02040503050406030204" pitchFamily="18" charset="0"/>
                          <a:cs typeface="Times New Roman" panose="02020603050405020304" pitchFamily="18" charset="0"/>
                        </a:rPr>
                        <m:t>𝑜𝑓</m:t>
                      </m:r>
                      <m:r>
                        <a:rPr lang="en-CA" sz="2400" b="0" i="1" smtClean="0">
                          <a:latin typeface="Cambria Math" panose="02040503050406030204" pitchFamily="18" charset="0"/>
                          <a:cs typeface="Times New Roman" panose="02020603050405020304" pitchFamily="18" charset="0"/>
                        </a:rPr>
                        <m:t> </m:t>
                      </m:r>
                      <m:r>
                        <a:rPr lang="en-CA" sz="2400" b="0" i="1" smtClean="0">
                          <a:latin typeface="Cambria Math" panose="02040503050406030204" pitchFamily="18" charset="0"/>
                          <a:cs typeface="Times New Roman" panose="02020603050405020304" pitchFamily="18" charset="0"/>
                        </a:rPr>
                        <m:t>𝑚𝑜𝑡𝑖𝑜𝑛</m:t>
                      </m:r>
                    </m:oMath>
                  </m:oMathPara>
                </a14:m>
                <a:endParaRPr lang="en-CA" sz="2400" dirty="0">
                  <a:latin typeface="Times New Roman" panose="020206030504050203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𝑝</m:t>
                          </m:r>
                        </m:e>
                        <m:sub>
                          <m:r>
                            <a:rPr lang="en-CA" sz="2400" b="0" i="1" smtClean="0">
                              <a:latin typeface="Cambria Math" panose="02040503050406030204" pitchFamily="18" charset="0"/>
                              <a:cs typeface="Times New Roman" panose="02020603050405020304" pitchFamily="18" charset="0"/>
                            </a:rPr>
                            <m:t>𝑧</m:t>
                          </m:r>
                        </m:sub>
                      </m:sSub>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𝑧</m:t>
                          </m:r>
                        </m:e>
                        <m:sub>
                          <m:r>
                            <a:rPr lang="en-CA" sz="2400" b="0" i="1" smtClean="0">
                              <a:latin typeface="Cambria Math" panose="02040503050406030204" pitchFamily="18" charset="0"/>
                              <a:cs typeface="Times New Roman" panose="02020603050405020304" pitchFamily="18" charset="0"/>
                            </a:rPr>
                            <m:t>𝑖𝑡</m:t>
                          </m:r>
                        </m:sub>
                      </m:sSub>
                      <m:r>
                        <a:rPr lang="en-CA" sz="2400" b="0" i="1" smtClean="0">
                          <a:latin typeface="Cambria Math" panose="02040503050406030204" pitchFamily="18" charset="0"/>
                          <a:cs typeface="Times New Roman" panose="02020603050405020304" pitchFamily="18" charset="0"/>
                        </a:rPr>
                        <m:t>+</m:t>
                      </m:r>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𝑝</m:t>
                          </m:r>
                        </m:e>
                        <m:sub>
                          <m:r>
                            <a:rPr lang="en-CA" sz="2400" b="0" i="1" smtClean="0">
                              <a:latin typeface="Cambria Math" panose="02040503050406030204" pitchFamily="18" charset="0"/>
                              <a:cs typeface="Times New Roman" panose="02020603050405020304" pitchFamily="18" charset="0"/>
                            </a:rPr>
                            <m:t>h</m:t>
                          </m:r>
                        </m:sub>
                      </m:sSub>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h</m:t>
                          </m:r>
                        </m:e>
                        <m:sub>
                          <m:r>
                            <a:rPr lang="en-CA" sz="2400" b="0" i="1" smtClean="0">
                              <a:latin typeface="Cambria Math" panose="02040503050406030204" pitchFamily="18" charset="0"/>
                              <a:cs typeface="Times New Roman" panose="02020603050405020304" pitchFamily="18" charset="0"/>
                            </a:rPr>
                            <m:t>𝑖𝑡</m:t>
                          </m:r>
                        </m:sub>
                      </m:sSub>
                      <m:r>
                        <a:rPr lang="en-CA" sz="2400" b="0" i="1" smtClean="0">
                          <a:latin typeface="Cambria Math" panose="02040503050406030204" pitchFamily="18" charset="0"/>
                          <a:cs typeface="Times New Roman" panose="02020603050405020304" pitchFamily="18" charset="0"/>
                        </a:rPr>
                        <m:t>=</m:t>
                      </m:r>
                      <m:r>
                        <a:rPr lang="en-CA" sz="2400" b="0" i="1" smtClean="0">
                          <a:latin typeface="Cambria Math" panose="02040503050406030204" pitchFamily="18" charset="0"/>
                          <a:cs typeface="Times New Roman" panose="02020603050405020304" pitchFamily="18" charset="0"/>
                        </a:rPr>
                        <m:t>𝑤</m:t>
                      </m:r>
                      <m:sSup>
                        <m:sSupPr>
                          <m:ctrlPr>
                            <a:rPr lang="en-CA" sz="2400" b="0" i="1" smtClean="0">
                              <a:latin typeface="Cambria Math" panose="02040503050406030204" pitchFamily="18" charset="0"/>
                              <a:cs typeface="Times New Roman" panose="02020603050405020304" pitchFamily="18" charset="0"/>
                            </a:rPr>
                          </m:ctrlPr>
                        </m:sSupPr>
                        <m:e>
                          <m:r>
                            <a:rPr lang="en-CA" sz="2400" b="0" i="1" smtClean="0">
                              <a:latin typeface="Cambria Math" panose="02040503050406030204" pitchFamily="18" charset="0"/>
                              <a:cs typeface="Times New Roman" panose="02020603050405020304" pitchFamily="18" charset="0"/>
                            </a:rPr>
                            <m:t>𝑇</m:t>
                          </m:r>
                        </m:e>
                        <m:sup>
                          <m:r>
                            <a:rPr lang="en-CA" sz="2400" b="0" i="1" smtClean="0">
                              <a:latin typeface="Cambria Math" panose="02040503050406030204" pitchFamily="18" charset="0"/>
                              <a:cs typeface="Times New Roman" panose="02020603050405020304" pitchFamily="18" charset="0"/>
                            </a:rPr>
                            <m:t>𝑤</m:t>
                          </m:r>
                        </m:sup>
                      </m:sSup>
                      <m:r>
                        <a:rPr lang="en-CA" sz="2400" b="0" i="1" smtClean="0">
                          <a:latin typeface="Cambria Math" panose="02040503050406030204" pitchFamily="18" charset="0"/>
                          <a:cs typeface="Times New Roman" panose="02020603050405020304" pitchFamily="18" charset="0"/>
                        </a:rPr>
                        <m:t>+</m:t>
                      </m:r>
                      <m:r>
                        <a:rPr lang="en-CA" sz="2400" b="0" i="1" smtClean="0">
                          <a:latin typeface="Cambria Math" panose="02040503050406030204" pitchFamily="18" charset="0"/>
                          <a:cs typeface="Times New Roman" panose="02020603050405020304" pitchFamily="18" charset="0"/>
                        </a:rPr>
                        <m:t>𝑦</m:t>
                      </m:r>
                      <m:r>
                        <a:rPr lang="en-CA" sz="2400" b="0" i="1" smtClean="0">
                          <a:latin typeface="Cambria Math" panose="02040503050406030204" pitchFamily="18" charset="0"/>
                          <a:cs typeface="Times New Roman" panose="02020603050405020304" pitchFamily="18" charset="0"/>
                        </a:rPr>
                        <m:t>(</m:t>
                      </m:r>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𝐻</m:t>
                          </m:r>
                        </m:e>
                        <m:sub>
                          <m:r>
                            <a:rPr lang="en-CA" sz="2400" b="0" i="1" smtClean="0">
                              <a:latin typeface="Cambria Math" panose="02040503050406030204" pitchFamily="18" charset="0"/>
                              <a:cs typeface="Times New Roman" panose="02020603050405020304" pitchFamily="18" charset="0"/>
                            </a:rPr>
                            <m:t>𝑖𝑡</m:t>
                          </m:r>
                        </m:sub>
                      </m:sSub>
                      <m:r>
                        <a:rPr lang="en-CA" sz="2400" b="0" i="1" smtClean="0">
                          <a:latin typeface="Cambria Math" panose="02040503050406030204" pitchFamily="18" charset="0"/>
                          <a:cs typeface="Times New Roman" panose="02020603050405020304" pitchFamily="18" charset="0"/>
                        </a:rPr>
                        <m:t>)  </m:t>
                      </m:r>
                      <m:d>
                        <m:dPr>
                          <m:ctrlPr>
                            <a:rPr lang="en-CA" sz="2400" b="0" i="1" smtClean="0">
                              <a:latin typeface="Cambria Math" panose="02040503050406030204" pitchFamily="18" charset="0"/>
                              <a:cs typeface="Times New Roman" panose="02020603050405020304" pitchFamily="18" charset="0"/>
                            </a:rPr>
                          </m:ctrlPr>
                        </m:dPr>
                        <m:e>
                          <m:r>
                            <a:rPr lang="en-CA" sz="2400" b="0" i="1" smtClean="0">
                              <a:latin typeface="Cambria Math" panose="02040503050406030204" pitchFamily="18" charset="0"/>
                              <a:cs typeface="Times New Roman" panose="02020603050405020304" pitchFamily="18" charset="0"/>
                            </a:rPr>
                            <m:t>2</m:t>
                          </m:r>
                        </m:e>
                      </m:d>
                      <m:r>
                        <a:rPr lang="en-CA" sz="2400" b="0" i="1" smtClean="0">
                          <a:latin typeface="Cambria Math" panose="02040503050406030204" pitchFamily="18" charset="0"/>
                          <a:cs typeface="Times New Roman" panose="02020603050405020304" pitchFamily="18" charset="0"/>
                        </a:rPr>
                        <m:t>𝐵𝑢𝑑𝑔𝑒𝑡</m:t>
                      </m:r>
                      <m:r>
                        <a:rPr lang="en-CA" sz="2400" b="0" i="1" smtClean="0">
                          <a:latin typeface="Cambria Math" panose="02040503050406030204" pitchFamily="18" charset="0"/>
                          <a:cs typeface="Times New Roman" panose="02020603050405020304" pitchFamily="18" charset="0"/>
                        </a:rPr>
                        <m:t> </m:t>
                      </m:r>
                      <m:r>
                        <a:rPr lang="en-CA" sz="2400" b="0" i="1" smtClean="0">
                          <a:latin typeface="Cambria Math" panose="02040503050406030204" pitchFamily="18" charset="0"/>
                          <a:cs typeface="Times New Roman" panose="02020603050405020304" pitchFamily="18" charset="0"/>
                        </a:rPr>
                        <m:t>𝑐𝑜𝑛𝑠𝑡𝑟𝑎𝑖𝑛𝑡</m:t>
                      </m:r>
                      <m:r>
                        <a:rPr lang="en-CA" sz="2400" b="0" i="1" smtClean="0">
                          <a:latin typeface="Cambria Math" panose="02040503050406030204" pitchFamily="18" charset="0"/>
                          <a:cs typeface="Times New Roman" panose="02020603050405020304" pitchFamily="18" charset="0"/>
                        </a:rPr>
                        <m:t> </m:t>
                      </m:r>
                      <m:d>
                        <m:dPr>
                          <m:ctrlPr>
                            <a:rPr lang="en-CA" sz="2400" b="0" i="1" smtClean="0">
                              <a:latin typeface="Cambria Math" panose="02040503050406030204" pitchFamily="18" charset="0"/>
                              <a:cs typeface="Times New Roman" panose="02020603050405020304" pitchFamily="18" charset="0"/>
                            </a:rPr>
                          </m:ctrlPr>
                        </m:dPr>
                        <m:e>
                          <m:r>
                            <a:rPr lang="en-CA" sz="2400" b="0" i="1" smtClean="0">
                              <a:latin typeface="Cambria Math" panose="02040503050406030204" pitchFamily="18" charset="0"/>
                              <a:cs typeface="Times New Roman" panose="02020603050405020304" pitchFamily="18" charset="0"/>
                            </a:rPr>
                            <m:t>𝑝𝑒𝑟</m:t>
                          </m:r>
                          <m:r>
                            <a:rPr lang="en-CA" sz="2400" b="0" i="1" smtClean="0">
                              <a:latin typeface="Cambria Math" panose="02040503050406030204" pitchFamily="18" charset="0"/>
                              <a:cs typeface="Times New Roman" panose="02020603050405020304" pitchFamily="18" charset="0"/>
                            </a:rPr>
                            <m:t>−</m:t>
                          </m:r>
                          <m:r>
                            <a:rPr lang="en-CA" sz="2400" b="0" i="1" smtClean="0">
                              <a:latin typeface="Cambria Math" panose="02040503050406030204" pitchFamily="18" charset="0"/>
                              <a:cs typeface="Times New Roman" panose="02020603050405020304" pitchFamily="18" charset="0"/>
                            </a:rPr>
                            <m:t>𝑝𝑒𝑟𝑖𝑜𝑑</m:t>
                          </m:r>
                        </m:e>
                      </m:d>
                    </m:oMath>
                  </m:oMathPara>
                </a14:m>
                <a:endParaRPr lang="en-CA" sz="2400" b="0" dirty="0">
                  <a:latin typeface="Times New Roman" panose="02020603050405020304" pitchFamily="18" charset="0"/>
                  <a:cs typeface="Times New Roman" panose="02020603050405020304" pitchFamily="18" charset="0"/>
                </a:endParaRPr>
              </a:p>
              <a:p>
                <a:endParaRPr lang="en-CA" sz="24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CA" sz="2400" dirty="0">
                  <a:latin typeface="Times New Roman" panose="02020603050405020304" pitchFamily="18" charset="0"/>
                  <a:cs typeface="Times New Roman" panose="02020603050405020304" pitchFamily="18" charset="0"/>
                </a:endParaRPr>
              </a:p>
            </p:txBody>
          </p:sp>
        </mc:Choice>
        <mc:Fallback xmlns="">
          <p:sp>
            <p:nvSpPr>
              <p:cNvPr id="2" name="TextBox 1">
                <a:extLst>
                  <a:ext uri="{FF2B5EF4-FFF2-40B4-BE49-F238E27FC236}">
                    <a16:creationId xmlns:a16="http://schemas.microsoft.com/office/drawing/2014/main" id="{1F802931-4861-11EE-FE5D-795B2AF8AED3}"/>
                  </a:ext>
                </a:extLst>
              </p:cNvPr>
              <p:cNvSpPr txBox="1">
                <a:spLocks noRot="1" noChangeAspect="1" noMove="1" noResize="1" noEditPoints="1" noAdjustHandles="1" noChangeArrowheads="1" noChangeShapeType="1" noTextEdit="1"/>
              </p:cNvSpPr>
              <p:nvPr/>
            </p:nvSpPr>
            <p:spPr>
              <a:xfrm>
                <a:off x="533400" y="948850"/>
                <a:ext cx="10573512" cy="3841180"/>
              </a:xfrm>
              <a:prstGeom prst="rect">
                <a:avLst/>
              </a:prstGeom>
              <a:blipFill>
                <a:blip r:embed="rId3"/>
                <a:stretch>
                  <a:fillRect l="-923" t="-1270" r="-865"/>
                </a:stretch>
              </a:blipFill>
            </p:spPr>
            <p:txBody>
              <a:bodyPr/>
              <a:lstStyle/>
              <a:p>
                <a:r>
                  <a:rPr lang="en-US">
                    <a:noFill/>
                  </a:rPr>
                  <a:t> </a:t>
                </a:r>
              </a:p>
            </p:txBody>
          </p:sp>
        </mc:Fallback>
      </mc:AlternateContent>
    </p:spTree>
    <p:extLst>
      <p:ext uri="{BB962C8B-B14F-4D97-AF65-F5344CB8AC3E}">
        <p14:creationId xmlns:p14="http://schemas.microsoft.com/office/powerpoint/2010/main" val="234967320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2470404" y="1608139"/>
            <a:ext cx="7359396" cy="4572000"/>
          </a:xfrm>
        </p:spPr>
        <p:txBody>
          <a:bodyPr/>
          <a:lstStyle/>
          <a:p>
            <a:pPr lvl="1"/>
            <a:endParaRPr lang="en-US" dirty="0"/>
          </a:p>
          <a:p>
            <a:pPr lvl="1"/>
            <a:endParaRPr lang="en-US" dirty="0"/>
          </a:p>
        </p:txBody>
      </p:sp>
      <p:sp>
        <p:nvSpPr>
          <p:cNvPr id="6" name="Title 1">
            <a:extLst>
              <a:ext uri="{FF2B5EF4-FFF2-40B4-BE49-F238E27FC236}">
                <a16:creationId xmlns:a16="http://schemas.microsoft.com/office/drawing/2014/main" id="{2447C70A-E8CD-4D7B-8C00-FF6EC3DCB236}"/>
              </a:ext>
            </a:extLst>
          </p:cNvPr>
          <p:cNvSpPr txBox="1">
            <a:spLocks/>
          </p:cNvSpPr>
          <p:nvPr/>
        </p:nvSpPr>
        <p:spPr>
          <a:xfrm>
            <a:off x="381000" y="171610"/>
            <a:ext cx="10573512"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Finding the Equilibrium</a:t>
            </a:r>
          </a:p>
        </p:txBody>
      </p:sp>
      <p:sp>
        <p:nvSpPr>
          <p:cNvPr id="2" name="TextBox 1">
            <a:extLst>
              <a:ext uri="{FF2B5EF4-FFF2-40B4-BE49-F238E27FC236}">
                <a16:creationId xmlns:a16="http://schemas.microsoft.com/office/drawing/2014/main" id="{1F802931-4861-11EE-FE5D-795B2AF8AED3}"/>
              </a:ext>
            </a:extLst>
          </p:cNvPr>
          <p:cNvSpPr txBox="1"/>
          <p:nvPr/>
        </p:nvSpPr>
        <p:spPr>
          <a:xfrm>
            <a:off x="533400" y="948850"/>
            <a:ext cx="10573512" cy="830997"/>
          </a:xfrm>
          <a:prstGeom prst="rect">
            <a:avLst/>
          </a:prstGeom>
          <a:noFill/>
        </p:spPr>
        <p:txBody>
          <a:bodyPr wrap="square" rtlCol="0">
            <a:spAutoFit/>
          </a:bodyPr>
          <a:lstStyle/>
          <a:p>
            <a:pPr marL="342900" indent="-342900">
              <a:buFont typeface="Arial" panose="020B0604020202020204" pitchFamily="34" charset="0"/>
              <a:buChar char="•"/>
            </a:pPr>
            <a:r>
              <a:rPr lang="en-CA" sz="2400" dirty="0">
                <a:latin typeface="Times New Roman" panose="02020603050405020304" pitchFamily="18" charset="0"/>
                <a:cs typeface="Times New Roman" panose="02020603050405020304" pitchFamily="18" charset="0"/>
              </a:rPr>
              <a:t>What is the </a:t>
            </a:r>
            <a:r>
              <a:rPr lang="en-CA" sz="2400" dirty="0" err="1">
                <a:latin typeface="Times New Roman" panose="02020603050405020304" pitchFamily="18" charset="0"/>
                <a:cs typeface="Times New Roman" panose="02020603050405020304" pitchFamily="18" charset="0"/>
              </a:rPr>
              <a:t>Lagrangian</a:t>
            </a:r>
            <a:r>
              <a:rPr lang="en-CA" sz="2400" dirty="0">
                <a:latin typeface="Times New Roman" panose="02020603050405020304" pitchFamily="18" charset="0"/>
                <a:cs typeface="Times New Roman" panose="02020603050405020304" pitchFamily="18" charset="0"/>
              </a:rPr>
              <a:t>? </a:t>
            </a:r>
          </a:p>
          <a:p>
            <a:pPr marL="342900" indent="-342900">
              <a:buFont typeface="Arial" panose="020B0604020202020204" pitchFamily="34" charset="0"/>
              <a:buChar char="•"/>
            </a:pPr>
            <a:endParaRPr lang="en-CA"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9333698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2470404" y="1608139"/>
            <a:ext cx="7359396" cy="4572000"/>
          </a:xfrm>
        </p:spPr>
        <p:txBody>
          <a:bodyPr/>
          <a:lstStyle/>
          <a:p>
            <a:pPr lvl="1"/>
            <a:endParaRPr lang="en-US" dirty="0"/>
          </a:p>
          <a:p>
            <a:pPr lvl="1"/>
            <a:endParaRPr lang="en-US" dirty="0"/>
          </a:p>
        </p:txBody>
      </p:sp>
      <p:sp>
        <p:nvSpPr>
          <p:cNvPr id="6" name="Title 1">
            <a:extLst>
              <a:ext uri="{FF2B5EF4-FFF2-40B4-BE49-F238E27FC236}">
                <a16:creationId xmlns:a16="http://schemas.microsoft.com/office/drawing/2014/main" id="{2447C70A-E8CD-4D7B-8C00-FF6EC3DCB236}"/>
              </a:ext>
            </a:extLst>
          </p:cNvPr>
          <p:cNvSpPr txBox="1">
            <a:spLocks/>
          </p:cNvSpPr>
          <p:nvPr/>
        </p:nvSpPr>
        <p:spPr>
          <a:xfrm>
            <a:off x="381000" y="171610"/>
            <a:ext cx="10573512"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Finding the Equilibrium</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1F802931-4861-11EE-FE5D-795B2AF8AED3}"/>
                  </a:ext>
                </a:extLst>
              </p:cNvPr>
              <p:cNvSpPr txBox="1"/>
              <p:nvPr/>
            </p:nvSpPr>
            <p:spPr>
              <a:xfrm>
                <a:off x="533400" y="948850"/>
                <a:ext cx="10573512" cy="1200329"/>
              </a:xfrm>
              <a:prstGeom prst="rect">
                <a:avLst/>
              </a:prstGeom>
              <a:noFill/>
            </p:spPr>
            <p:txBody>
              <a:bodyPr wrap="square" rtlCol="0">
                <a:spAutoFit/>
              </a:bodyPr>
              <a:lstStyle/>
              <a:p>
                <a:pPr marL="342900" indent="-342900">
                  <a:buFont typeface="Arial" panose="020B0604020202020204" pitchFamily="34" charset="0"/>
                  <a:buChar char="•"/>
                </a:pPr>
                <a:r>
                  <a:rPr lang="en-CA" sz="2400" dirty="0">
                    <a:latin typeface="Times New Roman" panose="02020603050405020304" pitchFamily="18" charset="0"/>
                    <a:cs typeface="Times New Roman" panose="02020603050405020304" pitchFamily="18" charset="0"/>
                  </a:rPr>
                  <a:t>What is the </a:t>
                </a:r>
                <a:r>
                  <a:rPr lang="en-CA" sz="2400" dirty="0" err="1">
                    <a:latin typeface="Times New Roman" panose="02020603050405020304" pitchFamily="18" charset="0"/>
                    <a:cs typeface="Times New Roman" panose="02020603050405020304" pitchFamily="18" charset="0"/>
                  </a:rPr>
                  <a:t>Lagrangian</a:t>
                </a:r>
                <a:r>
                  <a:rPr lang="en-CA" sz="2400" dirty="0">
                    <a:latin typeface="Times New Roman" panose="02020603050405020304" pitchFamily="18" charset="0"/>
                    <a:cs typeface="Times New Roman" panose="02020603050405020304" pitchFamily="18" charset="0"/>
                  </a:rPr>
                  <a:t>?</a:t>
                </a:r>
              </a:p>
              <a:p>
                <a:pPr algn="ctr"/>
                <a14:m>
                  <m:oMathPara xmlns:m="http://schemas.openxmlformats.org/officeDocument/2006/math">
                    <m:oMathParaPr>
                      <m:jc m:val="centerGroup"/>
                    </m:oMathParaPr>
                    <m:oMath xmlns:m="http://schemas.openxmlformats.org/officeDocument/2006/math">
                      <m:r>
                        <a:rPr lang="en-CA" sz="2400" b="0" i="1" smtClean="0">
                          <a:latin typeface="Cambria Math" panose="02040503050406030204" pitchFamily="18" charset="0"/>
                          <a:cs typeface="Times New Roman" panose="02020603050405020304" pitchFamily="18" charset="0"/>
                        </a:rPr>
                        <m:t>ℒ</m:t>
                      </m:r>
                      <m:r>
                        <a:rPr lang="en-CA" sz="2400" b="0" i="1" smtClean="0">
                          <a:latin typeface="Cambria Math" panose="02040503050406030204" pitchFamily="18" charset="0"/>
                          <a:cs typeface="Times New Roman" panose="02020603050405020304" pitchFamily="18" charset="0"/>
                        </a:rPr>
                        <m:t>=</m:t>
                      </m:r>
                      <m:r>
                        <a:rPr lang="en-CA" sz="2400" b="0" i="1" smtClean="0">
                          <a:latin typeface="Cambria Math" panose="02040503050406030204" pitchFamily="18" charset="0"/>
                          <a:cs typeface="Times New Roman" panose="02020603050405020304" pitchFamily="18" charset="0"/>
                        </a:rPr>
                        <m:t>𝑈</m:t>
                      </m:r>
                      <m:d>
                        <m:dPr>
                          <m:ctrlPr>
                            <a:rPr lang="en-CA" sz="2400" b="0" i="1" smtClean="0">
                              <a:latin typeface="Cambria Math" panose="02040503050406030204" pitchFamily="18" charset="0"/>
                              <a:cs typeface="Times New Roman" panose="02020603050405020304" pitchFamily="18" charset="0"/>
                            </a:rPr>
                          </m:ctrlPr>
                        </m:dPr>
                        <m:e>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𝐻</m:t>
                              </m:r>
                            </m:e>
                            <m:sub>
                              <m:r>
                                <a:rPr lang="en-CA" sz="2400" b="0" i="1" smtClean="0">
                                  <a:latin typeface="Cambria Math" panose="02040503050406030204" pitchFamily="18" charset="0"/>
                                  <a:cs typeface="Times New Roman" panose="02020603050405020304" pitchFamily="18" charset="0"/>
                                </a:rPr>
                                <m:t>𝑖𝑡</m:t>
                              </m:r>
                            </m:sub>
                          </m:sSub>
                          <m:r>
                            <a:rPr lang="en-CA" sz="2400" b="0" i="1" smtClean="0">
                              <a:latin typeface="Cambria Math" panose="02040503050406030204" pitchFamily="18" charset="0"/>
                              <a:cs typeface="Times New Roman" panose="02020603050405020304" pitchFamily="18" charset="0"/>
                            </a:rPr>
                            <m:t>,</m:t>
                          </m:r>
                          <m:r>
                            <a:rPr lang="en-CA" sz="2400" i="1" smtClean="0">
                              <a:latin typeface="Cambria Math" panose="02040503050406030204" pitchFamily="18" charset="0"/>
                              <a:cs typeface="Times New Roman" panose="02020603050405020304" pitchFamily="18" charset="0"/>
                            </a:rPr>
                            <m:t> </m:t>
                          </m:r>
                          <m:r>
                            <a:rPr lang="en-CA" sz="2400" b="1" i="1" smtClean="0">
                              <a:solidFill>
                                <a:schemeClr val="accent2">
                                  <a:lumMod val="75000"/>
                                </a:schemeClr>
                              </a:solidFill>
                              <a:latin typeface="Cambria Math" panose="02040503050406030204" pitchFamily="18" charset="0"/>
                              <a:cs typeface="Times New Roman" panose="02020603050405020304" pitchFamily="18" charset="0"/>
                            </a:rPr>
                            <m:t>𝒘</m:t>
                          </m:r>
                          <m:sSup>
                            <m:sSupPr>
                              <m:ctrlPr>
                                <a:rPr lang="en-CA" sz="2400" b="1" i="1">
                                  <a:solidFill>
                                    <a:schemeClr val="accent2">
                                      <a:lumMod val="75000"/>
                                    </a:schemeClr>
                                  </a:solidFill>
                                  <a:latin typeface="Cambria Math" panose="02040503050406030204" pitchFamily="18" charset="0"/>
                                  <a:cs typeface="Times New Roman" panose="02020603050405020304" pitchFamily="18" charset="0"/>
                                </a:rPr>
                              </m:ctrlPr>
                            </m:sSupPr>
                            <m:e>
                              <m:r>
                                <a:rPr lang="en-CA" sz="2400" b="1" i="1">
                                  <a:solidFill>
                                    <a:schemeClr val="accent2">
                                      <a:lumMod val="75000"/>
                                    </a:schemeClr>
                                  </a:solidFill>
                                  <a:latin typeface="Cambria Math" panose="02040503050406030204" pitchFamily="18" charset="0"/>
                                  <a:cs typeface="Times New Roman" panose="02020603050405020304" pitchFamily="18" charset="0"/>
                                </a:rPr>
                                <m:t>𝑻</m:t>
                              </m:r>
                            </m:e>
                            <m:sup>
                              <m:r>
                                <a:rPr lang="en-CA" sz="2400" b="1" i="1">
                                  <a:solidFill>
                                    <a:schemeClr val="accent2">
                                      <a:lumMod val="75000"/>
                                    </a:schemeClr>
                                  </a:solidFill>
                                  <a:latin typeface="Cambria Math" panose="02040503050406030204" pitchFamily="18" charset="0"/>
                                  <a:cs typeface="Times New Roman" panose="02020603050405020304" pitchFamily="18" charset="0"/>
                                </a:rPr>
                                <m:t>𝒘</m:t>
                              </m:r>
                            </m:sup>
                          </m:sSup>
                          <m:r>
                            <a:rPr lang="en-CA" sz="2400" b="1" i="1">
                              <a:solidFill>
                                <a:schemeClr val="accent2">
                                  <a:lumMod val="75000"/>
                                </a:schemeClr>
                              </a:solidFill>
                              <a:latin typeface="Cambria Math" panose="02040503050406030204" pitchFamily="18" charset="0"/>
                              <a:cs typeface="Times New Roman" panose="02020603050405020304" pitchFamily="18" charset="0"/>
                            </a:rPr>
                            <m:t>+</m:t>
                          </m:r>
                          <m:r>
                            <a:rPr lang="en-CA" sz="2400" b="1" i="1">
                              <a:solidFill>
                                <a:schemeClr val="accent2">
                                  <a:lumMod val="75000"/>
                                </a:schemeClr>
                              </a:solidFill>
                              <a:latin typeface="Cambria Math" panose="02040503050406030204" pitchFamily="18" charset="0"/>
                              <a:cs typeface="Times New Roman" panose="02020603050405020304" pitchFamily="18" charset="0"/>
                            </a:rPr>
                            <m:t>𝒚</m:t>
                          </m:r>
                          <m:d>
                            <m:dPr>
                              <m:ctrlPr>
                                <a:rPr lang="en-CA" sz="2400" b="1" i="1">
                                  <a:solidFill>
                                    <a:schemeClr val="accent2">
                                      <a:lumMod val="75000"/>
                                    </a:schemeClr>
                                  </a:solidFill>
                                  <a:latin typeface="Cambria Math" panose="02040503050406030204" pitchFamily="18" charset="0"/>
                                  <a:cs typeface="Times New Roman" panose="02020603050405020304" pitchFamily="18" charset="0"/>
                                </a:rPr>
                              </m:ctrlPr>
                            </m:dPr>
                            <m:e>
                              <m:sSub>
                                <m:sSubPr>
                                  <m:ctrlPr>
                                    <a:rPr lang="en-CA" sz="2400" b="1" i="1">
                                      <a:solidFill>
                                        <a:schemeClr val="accent2">
                                          <a:lumMod val="75000"/>
                                        </a:schemeClr>
                                      </a:solidFill>
                                      <a:latin typeface="Cambria Math" panose="02040503050406030204" pitchFamily="18" charset="0"/>
                                      <a:cs typeface="Times New Roman" panose="02020603050405020304" pitchFamily="18" charset="0"/>
                                    </a:rPr>
                                  </m:ctrlPr>
                                </m:sSubPr>
                                <m:e>
                                  <m:r>
                                    <a:rPr lang="en-CA" sz="2400" b="1" i="1">
                                      <a:solidFill>
                                        <a:schemeClr val="accent2">
                                          <a:lumMod val="75000"/>
                                        </a:schemeClr>
                                      </a:solidFill>
                                      <a:latin typeface="Cambria Math" panose="02040503050406030204" pitchFamily="18" charset="0"/>
                                      <a:cs typeface="Times New Roman" panose="02020603050405020304" pitchFamily="18" charset="0"/>
                                    </a:rPr>
                                    <m:t>𝑯</m:t>
                                  </m:r>
                                </m:e>
                                <m:sub>
                                  <m:r>
                                    <a:rPr lang="en-CA" sz="2400" b="1" i="1">
                                      <a:solidFill>
                                        <a:schemeClr val="accent2">
                                          <a:lumMod val="75000"/>
                                        </a:schemeClr>
                                      </a:solidFill>
                                      <a:latin typeface="Cambria Math" panose="02040503050406030204" pitchFamily="18" charset="0"/>
                                      <a:cs typeface="Times New Roman" panose="02020603050405020304" pitchFamily="18" charset="0"/>
                                    </a:rPr>
                                    <m:t>𝒊𝒕</m:t>
                                  </m:r>
                                </m:sub>
                              </m:sSub>
                            </m:e>
                          </m:d>
                          <m:r>
                            <a:rPr lang="en-CA" sz="2400" b="1" i="1" smtClean="0">
                              <a:solidFill>
                                <a:schemeClr val="accent2">
                                  <a:lumMod val="75000"/>
                                </a:schemeClr>
                              </a:solidFill>
                              <a:latin typeface="Cambria Math" panose="02040503050406030204" pitchFamily="18" charset="0"/>
                              <a:cs typeface="Times New Roman" panose="02020603050405020304" pitchFamily="18" charset="0"/>
                            </a:rPr>
                            <m:t>−</m:t>
                          </m:r>
                          <m:sSub>
                            <m:sSubPr>
                              <m:ctrlPr>
                                <a:rPr lang="en-CA" sz="2400" b="1" i="1" smtClean="0">
                                  <a:solidFill>
                                    <a:schemeClr val="accent2">
                                      <a:lumMod val="75000"/>
                                    </a:schemeClr>
                                  </a:solidFill>
                                  <a:latin typeface="Cambria Math" panose="02040503050406030204" pitchFamily="18" charset="0"/>
                                  <a:cs typeface="Times New Roman" panose="02020603050405020304" pitchFamily="18" charset="0"/>
                                </a:rPr>
                              </m:ctrlPr>
                            </m:sSubPr>
                            <m:e>
                              <m:r>
                                <a:rPr lang="en-CA" sz="2400" b="1" i="1" smtClean="0">
                                  <a:solidFill>
                                    <a:schemeClr val="accent2">
                                      <a:lumMod val="75000"/>
                                    </a:schemeClr>
                                  </a:solidFill>
                                  <a:latin typeface="Cambria Math" panose="02040503050406030204" pitchFamily="18" charset="0"/>
                                  <a:cs typeface="Times New Roman" panose="02020603050405020304" pitchFamily="18" charset="0"/>
                                </a:rPr>
                                <m:t>𝒑</m:t>
                              </m:r>
                            </m:e>
                            <m:sub>
                              <m:r>
                                <a:rPr lang="en-CA" sz="2400" b="1" i="1" smtClean="0">
                                  <a:solidFill>
                                    <a:schemeClr val="accent2">
                                      <a:lumMod val="75000"/>
                                    </a:schemeClr>
                                  </a:solidFill>
                                  <a:latin typeface="Cambria Math" panose="02040503050406030204" pitchFamily="18" charset="0"/>
                                  <a:cs typeface="Times New Roman" panose="02020603050405020304" pitchFamily="18" charset="0"/>
                                </a:rPr>
                                <m:t>𝒉</m:t>
                              </m:r>
                            </m:sub>
                          </m:sSub>
                          <m:sSub>
                            <m:sSubPr>
                              <m:ctrlPr>
                                <a:rPr lang="en-CA" sz="2400" b="1" i="1" smtClean="0">
                                  <a:solidFill>
                                    <a:schemeClr val="accent2">
                                      <a:lumMod val="75000"/>
                                    </a:schemeClr>
                                  </a:solidFill>
                                  <a:latin typeface="Cambria Math" panose="02040503050406030204" pitchFamily="18" charset="0"/>
                                  <a:cs typeface="Times New Roman" panose="02020603050405020304" pitchFamily="18" charset="0"/>
                                </a:rPr>
                              </m:ctrlPr>
                            </m:sSubPr>
                            <m:e>
                              <m:r>
                                <a:rPr lang="en-CA" sz="2400" b="1" i="1" smtClean="0">
                                  <a:solidFill>
                                    <a:schemeClr val="accent2">
                                      <a:lumMod val="75000"/>
                                    </a:schemeClr>
                                  </a:solidFill>
                                  <a:latin typeface="Cambria Math" panose="02040503050406030204" pitchFamily="18" charset="0"/>
                                  <a:cs typeface="Times New Roman" panose="02020603050405020304" pitchFamily="18" charset="0"/>
                                </a:rPr>
                                <m:t>𝒉</m:t>
                              </m:r>
                            </m:e>
                            <m:sub>
                              <m:r>
                                <a:rPr lang="en-CA" sz="2400" b="1" i="1" smtClean="0">
                                  <a:solidFill>
                                    <a:schemeClr val="accent2">
                                      <a:lumMod val="75000"/>
                                    </a:schemeClr>
                                  </a:solidFill>
                                  <a:latin typeface="Cambria Math" panose="02040503050406030204" pitchFamily="18" charset="0"/>
                                  <a:cs typeface="Times New Roman" panose="02020603050405020304" pitchFamily="18" charset="0"/>
                                </a:rPr>
                                <m:t>𝒊𝒕</m:t>
                              </m:r>
                            </m:sub>
                          </m:sSub>
                        </m:e>
                      </m:d>
                      <m:r>
                        <a:rPr lang="en-CA" sz="2400" b="0" i="1" smtClean="0">
                          <a:latin typeface="Cambria Math" panose="02040503050406030204" pitchFamily="18" charset="0"/>
                          <a:cs typeface="Times New Roman" panose="02020603050405020304" pitchFamily="18" charset="0"/>
                        </a:rPr>
                        <m:t>+</m:t>
                      </m:r>
                      <m:r>
                        <a:rPr lang="en-CA" sz="2400" b="0" i="1" smtClean="0">
                          <a:latin typeface="Cambria Math" panose="02040503050406030204" pitchFamily="18" charset="0"/>
                          <a:cs typeface="Times New Roman" panose="02020603050405020304" pitchFamily="18" charset="0"/>
                        </a:rPr>
                        <m:t>𝜓</m:t>
                      </m:r>
                      <m:d>
                        <m:dPr>
                          <m:begChr m:val="["/>
                          <m:endChr m:val="]"/>
                          <m:ctrlPr>
                            <a:rPr lang="en-CA" sz="2400" b="0" i="1" smtClean="0">
                              <a:latin typeface="Cambria Math" panose="02040503050406030204" pitchFamily="18" charset="0"/>
                              <a:cs typeface="Times New Roman" panose="02020603050405020304" pitchFamily="18" charset="0"/>
                            </a:rPr>
                          </m:ctrlPr>
                        </m:dPr>
                        <m:e>
                          <m:r>
                            <a:rPr lang="en-CA" sz="2400" i="1">
                              <a:latin typeface="Cambria Math" panose="02040503050406030204" pitchFamily="18" charset="0"/>
                              <a:cs typeface="Times New Roman" panose="02020603050405020304" pitchFamily="18" charset="0"/>
                            </a:rPr>
                            <m:t>𝐺</m:t>
                          </m:r>
                          <m:d>
                            <m:dPr>
                              <m:ctrlPr>
                                <a:rPr lang="en-CA" sz="2400" i="1">
                                  <a:latin typeface="Cambria Math" panose="02040503050406030204" pitchFamily="18" charset="0"/>
                                  <a:cs typeface="Times New Roman" panose="02020603050405020304" pitchFamily="18" charset="0"/>
                                </a:rPr>
                              </m:ctrlPr>
                            </m:dPr>
                            <m:e>
                              <m:sSub>
                                <m:sSubPr>
                                  <m:ctrlPr>
                                    <a:rPr lang="en-CA" sz="2400" i="1">
                                      <a:latin typeface="Cambria Math" panose="02040503050406030204" pitchFamily="18" charset="0"/>
                                      <a:cs typeface="Times New Roman" panose="02020603050405020304" pitchFamily="18" charset="0"/>
                                    </a:rPr>
                                  </m:ctrlPr>
                                </m:sSubPr>
                                <m:e>
                                  <m:r>
                                    <a:rPr lang="en-CA" sz="2400" i="1">
                                      <a:latin typeface="Cambria Math" panose="02040503050406030204" pitchFamily="18" charset="0"/>
                                      <a:cs typeface="Times New Roman" panose="02020603050405020304" pitchFamily="18" charset="0"/>
                                    </a:rPr>
                                    <m:t>h</m:t>
                                  </m:r>
                                </m:e>
                                <m:sub>
                                  <m:r>
                                    <a:rPr lang="en-CA" sz="2400" i="1">
                                      <a:latin typeface="Cambria Math" panose="02040503050406030204" pitchFamily="18" charset="0"/>
                                      <a:cs typeface="Times New Roman" panose="02020603050405020304" pitchFamily="18" charset="0"/>
                                    </a:rPr>
                                    <m:t>𝑖𝑡</m:t>
                                  </m:r>
                                </m:sub>
                              </m:sSub>
                            </m:e>
                          </m:d>
                          <m:r>
                            <a:rPr lang="en-CA" sz="2400" i="1">
                              <a:latin typeface="Cambria Math" panose="02040503050406030204" pitchFamily="18" charset="0"/>
                              <a:cs typeface="Times New Roman" panose="02020603050405020304" pitchFamily="18" charset="0"/>
                            </a:rPr>
                            <m:t>−</m:t>
                          </m:r>
                          <m:r>
                            <a:rPr lang="en-CA" sz="2400" i="1">
                              <a:latin typeface="Cambria Math" panose="02040503050406030204" pitchFamily="18" charset="0"/>
                              <a:cs typeface="Times New Roman" panose="02020603050405020304" pitchFamily="18" charset="0"/>
                            </a:rPr>
                            <m:t>𝛿</m:t>
                          </m:r>
                          <m:r>
                            <a:rPr lang="en-CA" sz="2400" i="1">
                              <a:latin typeface="Cambria Math" panose="02040503050406030204" pitchFamily="18" charset="0"/>
                              <a:cs typeface="Times New Roman" panose="02020603050405020304" pitchFamily="18" charset="0"/>
                            </a:rPr>
                            <m:t>𝐻</m:t>
                          </m:r>
                        </m:e>
                      </m:d>
                      <m:r>
                        <a:rPr lang="en-CA" sz="2400" b="0" i="0" smtClean="0">
                          <a:latin typeface="Cambria Math" panose="02040503050406030204" pitchFamily="18" charset="0"/>
                          <a:cs typeface="Times New Roman" panose="02020603050405020304" pitchFamily="18" charset="0"/>
                        </a:rPr>
                        <m:t>+</m:t>
                      </m:r>
                      <m:r>
                        <a:rPr lang="en-CA" sz="2400" b="0" i="1" smtClean="0">
                          <a:latin typeface="Cambria Math" panose="02040503050406030204" pitchFamily="18" charset="0"/>
                          <a:cs typeface="Times New Roman" panose="02020603050405020304" pitchFamily="18" charset="0"/>
                        </a:rPr>
                        <m:t>𝜆</m:t>
                      </m:r>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h</m:t>
                          </m:r>
                        </m:e>
                        <m:sub>
                          <m:r>
                            <a:rPr lang="en-CA" sz="2400" b="0" i="1" smtClean="0">
                              <a:latin typeface="Cambria Math" panose="02040503050406030204" pitchFamily="18" charset="0"/>
                              <a:cs typeface="Times New Roman" panose="02020603050405020304" pitchFamily="18" charset="0"/>
                            </a:rPr>
                            <m:t>𝑖𝑡</m:t>
                          </m:r>
                        </m:sub>
                      </m:sSub>
                      <m:r>
                        <a:rPr lang="en-CA" sz="2400" b="0" i="1" smtClean="0">
                          <a:latin typeface="Cambria Math" panose="02040503050406030204" pitchFamily="18" charset="0"/>
                          <a:cs typeface="Times New Roman" panose="02020603050405020304" pitchFamily="18" charset="0"/>
                        </a:rPr>
                        <m:t> </m:t>
                      </m:r>
                    </m:oMath>
                  </m:oMathPara>
                </a14:m>
                <a:endParaRPr lang="en-CA" sz="24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CA" sz="2400" dirty="0">
                  <a:latin typeface="Times New Roman" panose="02020603050405020304" pitchFamily="18" charset="0"/>
                  <a:cs typeface="Times New Roman" panose="02020603050405020304" pitchFamily="18" charset="0"/>
                </a:endParaRPr>
              </a:p>
            </p:txBody>
          </p:sp>
        </mc:Choice>
        <mc:Fallback xmlns="">
          <p:sp>
            <p:nvSpPr>
              <p:cNvPr id="2" name="TextBox 1">
                <a:extLst>
                  <a:ext uri="{FF2B5EF4-FFF2-40B4-BE49-F238E27FC236}">
                    <a16:creationId xmlns:a16="http://schemas.microsoft.com/office/drawing/2014/main" id="{1F802931-4861-11EE-FE5D-795B2AF8AED3}"/>
                  </a:ext>
                </a:extLst>
              </p:cNvPr>
              <p:cNvSpPr txBox="1">
                <a:spLocks noRot="1" noChangeAspect="1" noMove="1" noResize="1" noEditPoints="1" noAdjustHandles="1" noChangeArrowheads="1" noChangeShapeType="1" noTextEdit="1"/>
              </p:cNvSpPr>
              <p:nvPr/>
            </p:nvSpPr>
            <p:spPr>
              <a:xfrm>
                <a:off x="533400" y="948850"/>
                <a:ext cx="10573512" cy="1200329"/>
              </a:xfrm>
              <a:prstGeom prst="rect">
                <a:avLst/>
              </a:prstGeom>
              <a:blipFill>
                <a:blip r:embed="rId3"/>
                <a:stretch>
                  <a:fillRect l="-807" t="-4061"/>
                </a:stretch>
              </a:blipFill>
            </p:spPr>
            <p:txBody>
              <a:bodyPr/>
              <a:lstStyle/>
              <a:p>
                <a:r>
                  <a:rPr lang="en-CA">
                    <a:noFill/>
                  </a:rPr>
                  <a:t> </a:t>
                </a:r>
              </a:p>
            </p:txBody>
          </p:sp>
        </mc:Fallback>
      </mc:AlternateContent>
    </p:spTree>
    <p:extLst>
      <p:ext uri="{BB962C8B-B14F-4D97-AF65-F5344CB8AC3E}">
        <p14:creationId xmlns:p14="http://schemas.microsoft.com/office/powerpoint/2010/main" val="324116890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2470404" y="1608139"/>
            <a:ext cx="7359396" cy="4572000"/>
          </a:xfrm>
        </p:spPr>
        <p:txBody>
          <a:bodyPr/>
          <a:lstStyle/>
          <a:p>
            <a:pPr lvl="1"/>
            <a:endParaRPr lang="en-US" dirty="0"/>
          </a:p>
          <a:p>
            <a:pPr lvl="1"/>
            <a:endParaRPr lang="en-US" dirty="0"/>
          </a:p>
        </p:txBody>
      </p:sp>
      <p:sp>
        <p:nvSpPr>
          <p:cNvPr id="6" name="Title 1">
            <a:extLst>
              <a:ext uri="{FF2B5EF4-FFF2-40B4-BE49-F238E27FC236}">
                <a16:creationId xmlns:a16="http://schemas.microsoft.com/office/drawing/2014/main" id="{2447C70A-E8CD-4D7B-8C00-FF6EC3DCB236}"/>
              </a:ext>
            </a:extLst>
          </p:cNvPr>
          <p:cNvSpPr txBox="1">
            <a:spLocks/>
          </p:cNvSpPr>
          <p:nvPr/>
        </p:nvSpPr>
        <p:spPr>
          <a:xfrm>
            <a:off x="381000" y="171610"/>
            <a:ext cx="10573512"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Finding the Equilibrium</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1F802931-4861-11EE-FE5D-795B2AF8AED3}"/>
                  </a:ext>
                </a:extLst>
              </p:cNvPr>
              <p:cNvSpPr txBox="1"/>
              <p:nvPr/>
            </p:nvSpPr>
            <p:spPr>
              <a:xfrm>
                <a:off x="533400" y="948850"/>
                <a:ext cx="10573512" cy="2641236"/>
              </a:xfrm>
              <a:prstGeom prst="rect">
                <a:avLst/>
              </a:prstGeom>
              <a:noFill/>
            </p:spPr>
            <p:txBody>
              <a:bodyPr wrap="square" rtlCol="0">
                <a:spAutoFit/>
              </a:bodyPr>
              <a:lstStyle/>
              <a:p>
                <a:pPr marL="342900" indent="-342900">
                  <a:buFont typeface="Arial" panose="020B0604020202020204" pitchFamily="34" charset="0"/>
                  <a:buChar char="•"/>
                </a:pPr>
                <a:r>
                  <a:rPr lang="en-CA" sz="2400" dirty="0">
                    <a:latin typeface="Times New Roman" panose="02020603050405020304" pitchFamily="18" charset="0"/>
                    <a:cs typeface="Times New Roman" panose="02020603050405020304" pitchFamily="18" charset="0"/>
                  </a:rPr>
                  <a:t>What is the </a:t>
                </a:r>
                <a:r>
                  <a:rPr lang="en-CA" sz="2400" dirty="0" err="1">
                    <a:latin typeface="Times New Roman" panose="02020603050405020304" pitchFamily="18" charset="0"/>
                    <a:cs typeface="Times New Roman" panose="02020603050405020304" pitchFamily="18" charset="0"/>
                  </a:rPr>
                  <a:t>Lagrangian</a:t>
                </a:r>
                <a:r>
                  <a:rPr lang="en-CA" sz="2400" dirty="0">
                    <a:latin typeface="Times New Roman" panose="02020603050405020304" pitchFamily="18" charset="0"/>
                    <a:cs typeface="Times New Roman" panose="02020603050405020304" pitchFamily="18" charset="0"/>
                  </a:rPr>
                  <a:t>?</a:t>
                </a:r>
              </a:p>
              <a:p>
                <a:pPr algn="ctr"/>
                <a14:m>
                  <m:oMathPara xmlns:m="http://schemas.openxmlformats.org/officeDocument/2006/math">
                    <m:oMathParaPr>
                      <m:jc m:val="centerGroup"/>
                    </m:oMathParaPr>
                    <m:oMath xmlns:m="http://schemas.openxmlformats.org/officeDocument/2006/math">
                      <m:r>
                        <a:rPr lang="en-CA" sz="2400" b="0" i="1" smtClean="0">
                          <a:latin typeface="Cambria Math" panose="02040503050406030204" pitchFamily="18" charset="0"/>
                          <a:cs typeface="Times New Roman" panose="02020603050405020304" pitchFamily="18" charset="0"/>
                        </a:rPr>
                        <m:t>ℒ</m:t>
                      </m:r>
                      <m:r>
                        <a:rPr lang="en-CA" sz="2400" b="0" i="1" smtClean="0">
                          <a:latin typeface="Cambria Math" panose="02040503050406030204" pitchFamily="18" charset="0"/>
                          <a:cs typeface="Times New Roman" panose="02020603050405020304" pitchFamily="18" charset="0"/>
                        </a:rPr>
                        <m:t>=</m:t>
                      </m:r>
                      <m:r>
                        <a:rPr lang="en-CA" sz="2400" b="0" i="1" smtClean="0">
                          <a:latin typeface="Cambria Math" panose="02040503050406030204" pitchFamily="18" charset="0"/>
                          <a:cs typeface="Times New Roman" panose="02020603050405020304" pitchFamily="18" charset="0"/>
                        </a:rPr>
                        <m:t>𝑈</m:t>
                      </m:r>
                      <m:d>
                        <m:dPr>
                          <m:ctrlPr>
                            <a:rPr lang="en-CA" sz="2400" b="0" i="1" smtClean="0">
                              <a:latin typeface="Cambria Math" panose="02040503050406030204" pitchFamily="18" charset="0"/>
                              <a:cs typeface="Times New Roman" panose="02020603050405020304" pitchFamily="18" charset="0"/>
                            </a:rPr>
                          </m:ctrlPr>
                        </m:dPr>
                        <m:e>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𝐻</m:t>
                              </m:r>
                            </m:e>
                            <m:sub>
                              <m:r>
                                <a:rPr lang="en-CA" sz="2400" b="0" i="1" smtClean="0">
                                  <a:latin typeface="Cambria Math" panose="02040503050406030204" pitchFamily="18" charset="0"/>
                                  <a:cs typeface="Times New Roman" panose="02020603050405020304" pitchFamily="18" charset="0"/>
                                </a:rPr>
                                <m:t>𝑖𝑡</m:t>
                              </m:r>
                            </m:sub>
                          </m:sSub>
                          <m:r>
                            <a:rPr lang="en-CA" sz="2400" b="0" i="1" smtClean="0">
                              <a:latin typeface="Cambria Math" panose="02040503050406030204" pitchFamily="18" charset="0"/>
                              <a:cs typeface="Times New Roman" panose="02020603050405020304" pitchFamily="18" charset="0"/>
                            </a:rPr>
                            <m:t>,</m:t>
                          </m:r>
                          <m:r>
                            <a:rPr lang="en-CA" sz="2400" i="1" smtClean="0">
                              <a:latin typeface="Cambria Math" panose="02040503050406030204" pitchFamily="18" charset="0"/>
                              <a:cs typeface="Times New Roman" panose="02020603050405020304" pitchFamily="18" charset="0"/>
                            </a:rPr>
                            <m:t> </m:t>
                          </m:r>
                          <m:r>
                            <a:rPr lang="en-CA" sz="2400" b="1" i="1" smtClean="0">
                              <a:solidFill>
                                <a:schemeClr val="accent2">
                                  <a:lumMod val="75000"/>
                                </a:schemeClr>
                              </a:solidFill>
                              <a:latin typeface="Cambria Math" panose="02040503050406030204" pitchFamily="18" charset="0"/>
                              <a:cs typeface="Times New Roman" panose="02020603050405020304" pitchFamily="18" charset="0"/>
                            </a:rPr>
                            <m:t>𝒘</m:t>
                          </m:r>
                          <m:sSup>
                            <m:sSupPr>
                              <m:ctrlPr>
                                <a:rPr lang="en-CA" sz="2400" b="1" i="1">
                                  <a:solidFill>
                                    <a:schemeClr val="accent2">
                                      <a:lumMod val="75000"/>
                                    </a:schemeClr>
                                  </a:solidFill>
                                  <a:latin typeface="Cambria Math" panose="02040503050406030204" pitchFamily="18" charset="0"/>
                                  <a:cs typeface="Times New Roman" panose="02020603050405020304" pitchFamily="18" charset="0"/>
                                </a:rPr>
                              </m:ctrlPr>
                            </m:sSupPr>
                            <m:e>
                              <m:r>
                                <a:rPr lang="en-CA" sz="2400" b="1" i="1">
                                  <a:solidFill>
                                    <a:schemeClr val="accent2">
                                      <a:lumMod val="75000"/>
                                    </a:schemeClr>
                                  </a:solidFill>
                                  <a:latin typeface="Cambria Math" panose="02040503050406030204" pitchFamily="18" charset="0"/>
                                  <a:cs typeface="Times New Roman" panose="02020603050405020304" pitchFamily="18" charset="0"/>
                                </a:rPr>
                                <m:t>𝑻</m:t>
                              </m:r>
                            </m:e>
                            <m:sup>
                              <m:r>
                                <a:rPr lang="en-CA" sz="2400" b="1" i="1">
                                  <a:solidFill>
                                    <a:schemeClr val="accent2">
                                      <a:lumMod val="75000"/>
                                    </a:schemeClr>
                                  </a:solidFill>
                                  <a:latin typeface="Cambria Math" panose="02040503050406030204" pitchFamily="18" charset="0"/>
                                  <a:cs typeface="Times New Roman" panose="02020603050405020304" pitchFamily="18" charset="0"/>
                                </a:rPr>
                                <m:t>𝒘</m:t>
                              </m:r>
                            </m:sup>
                          </m:sSup>
                          <m:r>
                            <a:rPr lang="en-CA" sz="2400" b="1" i="1">
                              <a:solidFill>
                                <a:schemeClr val="accent2">
                                  <a:lumMod val="75000"/>
                                </a:schemeClr>
                              </a:solidFill>
                              <a:latin typeface="Cambria Math" panose="02040503050406030204" pitchFamily="18" charset="0"/>
                              <a:cs typeface="Times New Roman" panose="02020603050405020304" pitchFamily="18" charset="0"/>
                            </a:rPr>
                            <m:t>+</m:t>
                          </m:r>
                          <m:r>
                            <a:rPr lang="en-CA" sz="2400" b="1" i="1">
                              <a:solidFill>
                                <a:schemeClr val="accent2">
                                  <a:lumMod val="75000"/>
                                </a:schemeClr>
                              </a:solidFill>
                              <a:latin typeface="Cambria Math" panose="02040503050406030204" pitchFamily="18" charset="0"/>
                              <a:cs typeface="Times New Roman" panose="02020603050405020304" pitchFamily="18" charset="0"/>
                            </a:rPr>
                            <m:t>𝒚</m:t>
                          </m:r>
                          <m:d>
                            <m:dPr>
                              <m:ctrlPr>
                                <a:rPr lang="en-CA" sz="2400" b="1" i="1">
                                  <a:solidFill>
                                    <a:schemeClr val="accent2">
                                      <a:lumMod val="75000"/>
                                    </a:schemeClr>
                                  </a:solidFill>
                                  <a:latin typeface="Cambria Math" panose="02040503050406030204" pitchFamily="18" charset="0"/>
                                  <a:cs typeface="Times New Roman" panose="02020603050405020304" pitchFamily="18" charset="0"/>
                                </a:rPr>
                              </m:ctrlPr>
                            </m:dPr>
                            <m:e>
                              <m:sSub>
                                <m:sSubPr>
                                  <m:ctrlPr>
                                    <a:rPr lang="en-CA" sz="2400" b="1" i="1">
                                      <a:solidFill>
                                        <a:schemeClr val="accent2">
                                          <a:lumMod val="75000"/>
                                        </a:schemeClr>
                                      </a:solidFill>
                                      <a:latin typeface="Cambria Math" panose="02040503050406030204" pitchFamily="18" charset="0"/>
                                      <a:cs typeface="Times New Roman" panose="02020603050405020304" pitchFamily="18" charset="0"/>
                                    </a:rPr>
                                  </m:ctrlPr>
                                </m:sSubPr>
                                <m:e>
                                  <m:r>
                                    <a:rPr lang="en-CA" sz="2400" b="1" i="1">
                                      <a:solidFill>
                                        <a:schemeClr val="accent2">
                                          <a:lumMod val="75000"/>
                                        </a:schemeClr>
                                      </a:solidFill>
                                      <a:latin typeface="Cambria Math" panose="02040503050406030204" pitchFamily="18" charset="0"/>
                                      <a:cs typeface="Times New Roman" panose="02020603050405020304" pitchFamily="18" charset="0"/>
                                    </a:rPr>
                                    <m:t>𝑯</m:t>
                                  </m:r>
                                </m:e>
                                <m:sub>
                                  <m:r>
                                    <a:rPr lang="en-CA" sz="2400" b="1" i="1">
                                      <a:solidFill>
                                        <a:schemeClr val="accent2">
                                          <a:lumMod val="75000"/>
                                        </a:schemeClr>
                                      </a:solidFill>
                                      <a:latin typeface="Cambria Math" panose="02040503050406030204" pitchFamily="18" charset="0"/>
                                      <a:cs typeface="Times New Roman" panose="02020603050405020304" pitchFamily="18" charset="0"/>
                                    </a:rPr>
                                    <m:t>𝒊𝒕</m:t>
                                  </m:r>
                                </m:sub>
                              </m:sSub>
                            </m:e>
                          </m:d>
                          <m:r>
                            <a:rPr lang="en-CA" sz="2400" b="1" i="1" smtClean="0">
                              <a:solidFill>
                                <a:schemeClr val="accent2">
                                  <a:lumMod val="75000"/>
                                </a:schemeClr>
                              </a:solidFill>
                              <a:latin typeface="Cambria Math" panose="02040503050406030204" pitchFamily="18" charset="0"/>
                              <a:cs typeface="Times New Roman" panose="02020603050405020304" pitchFamily="18" charset="0"/>
                            </a:rPr>
                            <m:t>−</m:t>
                          </m:r>
                          <m:sSub>
                            <m:sSubPr>
                              <m:ctrlPr>
                                <a:rPr lang="en-CA" sz="2400" b="1" i="1" smtClean="0">
                                  <a:solidFill>
                                    <a:schemeClr val="accent2">
                                      <a:lumMod val="75000"/>
                                    </a:schemeClr>
                                  </a:solidFill>
                                  <a:latin typeface="Cambria Math" panose="02040503050406030204" pitchFamily="18" charset="0"/>
                                  <a:cs typeface="Times New Roman" panose="02020603050405020304" pitchFamily="18" charset="0"/>
                                </a:rPr>
                              </m:ctrlPr>
                            </m:sSubPr>
                            <m:e>
                              <m:r>
                                <a:rPr lang="en-CA" sz="2400" b="1" i="1" smtClean="0">
                                  <a:solidFill>
                                    <a:schemeClr val="accent2">
                                      <a:lumMod val="75000"/>
                                    </a:schemeClr>
                                  </a:solidFill>
                                  <a:latin typeface="Cambria Math" panose="02040503050406030204" pitchFamily="18" charset="0"/>
                                  <a:cs typeface="Times New Roman" panose="02020603050405020304" pitchFamily="18" charset="0"/>
                                </a:rPr>
                                <m:t>𝒑</m:t>
                              </m:r>
                            </m:e>
                            <m:sub>
                              <m:r>
                                <a:rPr lang="en-CA" sz="2400" b="1" i="1" smtClean="0">
                                  <a:solidFill>
                                    <a:schemeClr val="accent2">
                                      <a:lumMod val="75000"/>
                                    </a:schemeClr>
                                  </a:solidFill>
                                  <a:latin typeface="Cambria Math" panose="02040503050406030204" pitchFamily="18" charset="0"/>
                                  <a:cs typeface="Times New Roman" panose="02020603050405020304" pitchFamily="18" charset="0"/>
                                </a:rPr>
                                <m:t>𝒉</m:t>
                              </m:r>
                            </m:sub>
                          </m:sSub>
                          <m:sSub>
                            <m:sSubPr>
                              <m:ctrlPr>
                                <a:rPr lang="en-CA" sz="2400" b="1" i="1" smtClean="0">
                                  <a:solidFill>
                                    <a:schemeClr val="accent2">
                                      <a:lumMod val="75000"/>
                                    </a:schemeClr>
                                  </a:solidFill>
                                  <a:latin typeface="Cambria Math" panose="02040503050406030204" pitchFamily="18" charset="0"/>
                                  <a:cs typeface="Times New Roman" panose="02020603050405020304" pitchFamily="18" charset="0"/>
                                </a:rPr>
                              </m:ctrlPr>
                            </m:sSubPr>
                            <m:e>
                              <m:r>
                                <a:rPr lang="en-CA" sz="2400" b="1" i="1" smtClean="0">
                                  <a:solidFill>
                                    <a:schemeClr val="accent2">
                                      <a:lumMod val="75000"/>
                                    </a:schemeClr>
                                  </a:solidFill>
                                  <a:latin typeface="Cambria Math" panose="02040503050406030204" pitchFamily="18" charset="0"/>
                                  <a:cs typeface="Times New Roman" panose="02020603050405020304" pitchFamily="18" charset="0"/>
                                </a:rPr>
                                <m:t>𝒉</m:t>
                              </m:r>
                            </m:e>
                            <m:sub>
                              <m:r>
                                <a:rPr lang="en-CA" sz="2400" b="1" i="1" smtClean="0">
                                  <a:solidFill>
                                    <a:schemeClr val="accent2">
                                      <a:lumMod val="75000"/>
                                    </a:schemeClr>
                                  </a:solidFill>
                                  <a:latin typeface="Cambria Math" panose="02040503050406030204" pitchFamily="18" charset="0"/>
                                  <a:cs typeface="Times New Roman" panose="02020603050405020304" pitchFamily="18" charset="0"/>
                                </a:rPr>
                                <m:t>𝒊𝒕</m:t>
                              </m:r>
                            </m:sub>
                          </m:sSub>
                        </m:e>
                      </m:d>
                      <m:r>
                        <a:rPr lang="en-CA" sz="2400" b="0" i="1" smtClean="0">
                          <a:latin typeface="Cambria Math" panose="02040503050406030204" pitchFamily="18" charset="0"/>
                          <a:cs typeface="Times New Roman" panose="02020603050405020304" pitchFamily="18" charset="0"/>
                        </a:rPr>
                        <m:t>+</m:t>
                      </m:r>
                      <m:r>
                        <a:rPr lang="en-CA" sz="2400" b="0" i="1" smtClean="0">
                          <a:latin typeface="Cambria Math" panose="02040503050406030204" pitchFamily="18" charset="0"/>
                          <a:cs typeface="Times New Roman" panose="02020603050405020304" pitchFamily="18" charset="0"/>
                        </a:rPr>
                        <m:t>𝜓</m:t>
                      </m:r>
                      <m:d>
                        <m:dPr>
                          <m:begChr m:val="["/>
                          <m:endChr m:val="]"/>
                          <m:ctrlPr>
                            <a:rPr lang="en-CA" sz="2400" b="0" i="1" smtClean="0">
                              <a:latin typeface="Cambria Math" panose="02040503050406030204" pitchFamily="18" charset="0"/>
                              <a:cs typeface="Times New Roman" panose="02020603050405020304" pitchFamily="18" charset="0"/>
                            </a:rPr>
                          </m:ctrlPr>
                        </m:dPr>
                        <m:e>
                          <m:r>
                            <a:rPr lang="en-CA" sz="2400" i="1">
                              <a:latin typeface="Cambria Math" panose="02040503050406030204" pitchFamily="18" charset="0"/>
                              <a:cs typeface="Times New Roman" panose="02020603050405020304" pitchFamily="18" charset="0"/>
                            </a:rPr>
                            <m:t>𝐺</m:t>
                          </m:r>
                          <m:d>
                            <m:dPr>
                              <m:ctrlPr>
                                <a:rPr lang="en-CA" sz="2400" i="1">
                                  <a:latin typeface="Cambria Math" panose="02040503050406030204" pitchFamily="18" charset="0"/>
                                  <a:cs typeface="Times New Roman" panose="02020603050405020304" pitchFamily="18" charset="0"/>
                                </a:rPr>
                              </m:ctrlPr>
                            </m:dPr>
                            <m:e>
                              <m:sSub>
                                <m:sSubPr>
                                  <m:ctrlPr>
                                    <a:rPr lang="en-CA" sz="2400" i="1">
                                      <a:latin typeface="Cambria Math" panose="02040503050406030204" pitchFamily="18" charset="0"/>
                                      <a:cs typeface="Times New Roman" panose="02020603050405020304" pitchFamily="18" charset="0"/>
                                    </a:rPr>
                                  </m:ctrlPr>
                                </m:sSubPr>
                                <m:e>
                                  <m:r>
                                    <a:rPr lang="en-CA" sz="2400" i="1">
                                      <a:latin typeface="Cambria Math" panose="02040503050406030204" pitchFamily="18" charset="0"/>
                                      <a:cs typeface="Times New Roman" panose="02020603050405020304" pitchFamily="18" charset="0"/>
                                    </a:rPr>
                                    <m:t>h</m:t>
                                  </m:r>
                                </m:e>
                                <m:sub>
                                  <m:r>
                                    <a:rPr lang="en-CA" sz="2400" i="1">
                                      <a:latin typeface="Cambria Math" panose="02040503050406030204" pitchFamily="18" charset="0"/>
                                      <a:cs typeface="Times New Roman" panose="02020603050405020304" pitchFamily="18" charset="0"/>
                                    </a:rPr>
                                    <m:t>𝑖𝑡</m:t>
                                  </m:r>
                                </m:sub>
                              </m:sSub>
                            </m:e>
                          </m:d>
                          <m:r>
                            <a:rPr lang="en-CA" sz="2400" i="1">
                              <a:latin typeface="Cambria Math" panose="02040503050406030204" pitchFamily="18" charset="0"/>
                              <a:cs typeface="Times New Roman" panose="02020603050405020304" pitchFamily="18" charset="0"/>
                            </a:rPr>
                            <m:t>−</m:t>
                          </m:r>
                          <m:r>
                            <a:rPr lang="en-CA" sz="2400" i="1">
                              <a:latin typeface="Cambria Math" panose="02040503050406030204" pitchFamily="18" charset="0"/>
                              <a:cs typeface="Times New Roman" panose="02020603050405020304" pitchFamily="18" charset="0"/>
                            </a:rPr>
                            <m:t>𝛿</m:t>
                          </m:r>
                          <m:r>
                            <a:rPr lang="en-CA" sz="2400" i="1">
                              <a:latin typeface="Cambria Math" panose="02040503050406030204" pitchFamily="18" charset="0"/>
                              <a:cs typeface="Times New Roman" panose="02020603050405020304" pitchFamily="18" charset="0"/>
                            </a:rPr>
                            <m:t>𝐻</m:t>
                          </m:r>
                        </m:e>
                      </m:d>
                      <m:r>
                        <a:rPr lang="en-CA" sz="2400" b="0" i="0" smtClean="0">
                          <a:latin typeface="Cambria Math" panose="02040503050406030204" pitchFamily="18" charset="0"/>
                          <a:cs typeface="Times New Roman" panose="02020603050405020304" pitchFamily="18" charset="0"/>
                        </a:rPr>
                        <m:t>+</m:t>
                      </m:r>
                      <m:r>
                        <a:rPr lang="en-CA" sz="2400" b="0" i="1" smtClean="0">
                          <a:latin typeface="Cambria Math" panose="02040503050406030204" pitchFamily="18" charset="0"/>
                          <a:cs typeface="Times New Roman" panose="02020603050405020304" pitchFamily="18" charset="0"/>
                        </a:rPr>
                        <m:t>𝜆</m:t>
                      </m:r>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h</m:t>
                          </m:r>
                        </m:e>
                        <m:sub>
                          <m:r>
                            <a:rPr lang="en-CA" sz="2400" b="0" i="1" smtClean="0">
                              <a:latin typeface="Cambria Math" panose="02040503050406030204" pitchFamily="18" charset="0"/>
                              <a:cs typeface="Times New Roman" panose="02020603050405020304" pitchFamily="18" charset="0"/>
                            </a:rPr>
                            <m:t>𝑖𝑡</m:t>
                          </m:r>
                        </m:sub>
                      </m:sSub>
                      <m:r>
                        <a:rPr lang="en-CA" sz="2400" b="0" i="1" smtClean="0">
                          <a:latin typeface="Cambria Math" panose="02040503050406030204" pitchFamily="18" charset="0"/>
                          <a:cs typeface="Times New Roman" panose="02020603050405020304" pitchFamily="18" charset="0"/>
                        </a:rPr>
                        <m:t> </m:t>
                      </m:r>
                    </m:oMath>
                  </m:oMathPara>
                </a14:m>
                <a:endParaRPr lang="en-CA" sz="2400" b="0" dirty="0">
                  <a:latin typeface="Times New Roman" panose="02020603050405020304" pitchFamily="18" charset="0"/>
                  <a:cs typeface="Times New Roman" panose="02020603050405020304" pitchFamily="18" charset="0"/>
                </a:endParaRPr>
              </a:p>
              <a:p>
                <a:pPr algn="ctr"/>
                <a:endParaRPr lang="en-CA" sz="2400" dirty="0">
                  <a:latin typeface="Times New Roman" panose="02020603050405020304" pitchFamily="18" charset="0"/>
                  <a:cs typeface="Times New Roman" panose="02020603050405020304" pitchFamily="18" charset="0"/>
                </a:endParaRPr>
              </a:p>
              <a:p>
                <a:r>
                  <a:rPr lang="en-CA" sz="2400" dirty="0">
                    <a:latin typeface="Times New Roman" panose="02020603050405020304" pitchFamily="18" charset="0"/>
                    <a:cs typeface="Times New Roman" panose="02020603050405020304" pitchFamily="18" charset="0"/>
                  </a:rPr>
                  <a:t>First order conditions: </a:t>
                </a:r>
              </a:p>
              <a:p>
                <a:pPr/>
                <a14:m>
                  <m:oMathPara xmlns:m="http://schemas.openxmlformats.org/officeDocument/2006/math">
                    <m:oMathParaPr>
                      <m:jc m:val="centerGroup"/>
                    </m:oMathParaPr>
                    <m:oMath xmlns:m="http://schemas.openxmlformats.org/officeDocument/2006/math">
                      <m:f>
                        <m:fPr>
                          <m:ctrlPr>
                            <a:rPr lang="en-CA" sz="2400" b="0" i="1" smtClean="0">
                              <a:latin typeface="Cambria Math" panose="02040503050406030204" pitchFamily="18" charset="0"/>
                              <a:cs typeface="Times New Roman" panose="02020603050405020304" pitchFamily="18" charset="0"/>
                            </a:rPr>
                          </m:ctrlPr>
                        </m:fPr>
                        <m:num>
                          <m:r>
                            <a:rPr lang="en-CA" sz="2400" b="0" i="1" smtClean="0">
                              <a:latin typeface="Cambria Math" panose="02040503050406030204" pitchFamily="18" charset="0"/>
                              <a:cs typeface="Times New Roman" panose="02020603050405020304" pitchFamily="18" charset="0"/>
                            </a:rPr>
                            <m:t>𝜕</m:t>
                          </m:r>
                          <m:r>
                            <a:rPr lang="en-CA" sz="2400" b="0" i="1" smtClean="0">
                              <a:latin typeface="Cambria Math" panose="02040503050406030204" pitchFamily="18" charset="0"/>
                              <a:cs typeface="Times New Roman" panose="02020603050405020304" pitchFamily="18" charset="0"/>
                            </a:rPr>
                            <m:t>ℒ</m:t>
                          </m:r>
                        </m:num>
                        <m:den>
                          <m:r>
                            <a:rPr lang="en-CA" sz="2400" b="0" i="1" smtClean="0">
                              <a:latin typeface="Cambria Math" panose="02040503050406030204" pitchFamily="18" charset="0"/>
                              <a:cs typeface="Times New Roman" panose="02020603050405020304" pitchFamily="18" charset="0"/>
                            </a:rPr>
                            <m:t>𝜕</m:t>
                          </m:r>
                          <m:r>
                            <a:rPr lang="en-CA" sz="2400" b="0" i="1" smtClean="0">
                              <a:latin typeface="Cambria Math" panose="02040503050406030204" pitchFamily="18" charset="0"/>
                              <a:cs typeface="Times New Roman" panose="02020603050405020304" pitchFamily="18" charset="0"/>
                            </a:rPr>
                            <m:t>h</m:t>
                          </m:r>
                        </m:den>
                      </m:f>
                      <m:r>
                        <a:rPr lang="en-CA" sz="2400" b="0" i="1" smtClean="0">
                          <a:latin typeface="Cambria Math" panose="02040503050406030204" pitchFamily="18" charset="0"/>
                          <a:cs typeface="Times New Roman" panose="02020603050405020304" pitchFamily="18" charset="0"/>
                        </a:rPr>
                        <m:t>=−</m:t>
                      </m:r>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𝑝</m:t>
                          </m:r>
                        </m:e>
                        <m:sub>
                          <m:r>
                            <a:rPr lang="en-CA" sz="2400" b="0" i="1" smtClean="0">
                              <a:latin typeface="Cambria Math" panose="02040503050406030204" pitchFamily="18" charset="0"/>
                              <a:cs typeface="Times New Roman" panose="02020603050405020304" pitchFamily="18" charset="0"/>
                            </a:rPr>
                            <m:t>h</m:t>
                          </m:r>
                        </m:sub>
                      </m:sSub>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𝑈</m:t>
                          </m:r>
                        </m:e>
                        <m:sub>
                          <m:r>
                            <a:rPr lang="en-CA" sz="2400" b="0" i="1" smtClean="0">
                              <a:latin typeface="Cambria Math" panose="02040503050406030204" pitchFamily="18" charset="0"/>
                              <a:cs typeface="Times New Roman" panose="02020603050405020304" pitchFamily="18" charset="0"/>
                            </a:rPr>
                            <m:t>𝑍</m:t>
                          </m:r>
                        </m:sub>
                      </m:sSub>
                      <m:r>
                        <a:rPr lang="en-CA" sz="2400" b="0" i="1" smtClean="0">
                          <a:latin typeface="Cambria Math" panose="02040503050406030204" pitchFamily="18" charset="0"/>
                          <a:cs typeface="Times New Roman" panose="02020603050405020304" pitchFamily="18" charset="0"/>
                        </a:rPr>
                        <m:t>+</m:t>
                      </m:r>
                      <m:r>
                        <a:rPr lang="en-CA" sz="2400" b="0" i="1" smtClean="0">
                          <a:latin typeface="Cambria Math" panose="02040503050406030204" pitchFamily="18" charset="0"/>
                          <a:cs typeface="Times New Roman" panose="02020603050405020304" pitchFamily="18" charset="0"/>
                        </a:rPr>
                        <m:t>𝜓</m:t>
                      </m:r>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𝐺</m:t>
                          </m:r>
                        </m:e>
                        <m:sub>
                          <m:r>
                            <a:rPr lang="en-CA" sz="2400" b="0" i="1" smtClean="0">
                              <a:latin typeface="Cambria Math" panose="02040503050406030204" pitchFamily="18" charset="0"/>
                              <a:cs typeface="Times New Roman" panose="02020603050405020304" pitchFamily="18" charset="0"/>
                            </a:rPr>
                            <m:t>h</m:t>
                          </m:r>
                        </m:sub>
                      </m:sSub>
                      <m:d>
                        <m:dPr>
                          <m:ctrlPr>
                            <a:rPr lang="en-CA" sz="2400" b="0" i="1" smtClean="0">
                              <a:latin typeface="Cambria Math" panose="02040503050406030204" pitchFamily="18" charset="0"/>
                              <a:cs typeface="Times New Roman" panose="02020603050405020304" pitchFamily="18" charset="0"/>
                            </a:rPr>
                          </m:ctrlPr>
                        </m:dPr>
                        <m:e>
                          <m:r>
                            <a:rPr lang="en-CA" sz="2400" b="0" i="1" smtClean="0">
                              <a:latin typeface="Cambria Math" panose="02040503050406030204" pitchFamily="18" charset="0"/>
                              <a:cs typeface="Times New Roman" panose="02020603050405020304" pitchFamily="18" charset="0"/>
                            </a:rPr>
                            <m:t>h</m:t>
                          </m:r>
                        </m:e>
                      </m:d>
                      <m:r>
                        <a:rPr lang="en-CA" sz="2400" b="0" i="1" smtClean="0">
                          <a:latin typeface="Cambria Math" panose="02040503050406030204" pitchFamily="18" charset="0"/>
                          <a:cs typeface="Times New Roman" panose="02020603050405020304" pitchFamily="18" charset="0"/>
                        </a:rPr>
                        <m:t>≡0</m:t>
                      </m:r>
                    </m:oMath>
                  </m:oMathPara>
                </a14:m>
                <a:endParaRPr lang="en-CA" sz="24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CA" sz="2400" dirty="0">
                    <a:latin typeface="Times New Roman" panose="02020603050405020304" pitchFamily="18" charset="0"/>
                    <a:cs typeface="Times New Roman" panose="02020603050405020304" pitchFamily="18" charset="0"/>
                  </a:rPr>
                  <a:t>How do we interpret this? </a:t>
                </a:r>
              </a:p>
            </p:txBody>
          </p:sp>
        </mc:Choice>
        <mc:Fallback xmlns="">
          <p:sp>
            <p:nvSpPr>
              <p:cNvPr id="2" name="TextBox 1">
                <a:extLst>
                  <a:ext uri="{FF2B5EF4-FFF2-40B4-BE49-F238E27FC236}">
                    <a16:creationId xmlns:a16="http://schemas.microsoft.com/office/drawing/2014/main" id="{1F802931-4861-11EE-FE5D-795B2AF8AED3}"/>
                  </a:ext>
                </a:extLst>
              </p:cNvPr>
              <p:cNvSpPr txBox="1">
                <a:spLocks noRot="1" noChangeAspect="1" noMove="1" noResize="1" noEditPoints="1" noAdjustHandles="1" noChangeArrowheads="1" noChangeShapeType="1" noTextEdit="1"/>
              </p:cNvSpPr>
              <p:nvPr/>
            </p:nvSpPr>
            <p:spPr>
              <a:xfrm>
                <a:off x="533400" y="948850"/>
                <a:ext cx="10573512" cy="2641236"/>
              </a:xfrm>
              <a:prstGeom prst="rect">
                <a:avLst/>
              </a:prstGeom>
              <a:blipFill>
                <a:blip r:embed="rId3"/>
                <a:stretch>
                  <a:fillRect l="-923" t="-1848" b="-4388"/>
                </a:stretch>
              </a:blipFill>
            </p:spPr>
            <p:txBody>
              <a:bodyPr/>
              <a:lstStyle/>
              <a:p>
                <a:r>
                  <a:rPr lang="en-CA">
                    <a:noFill/>
                  </a:rPr>
                  <a:t> </a:t>
                </a:r>
              </a:p>
            </p:txBody>
          </p:sp>
        </mc:Fallback>
      </mc:AlternateContent>
    </p:spTree>
    <p:extLst>
      <p:ext uri="{BB962C8B-B14F-4D97-AF65-F5344CB8AC3E}">
        <p14:creationId xmlns:p14="http://schemas.microsoft.com/office/powerpoint/2010/main" val="365004719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2470404" y="1608139"/>
            <a:ext cx="7359396" cy="4572000"/>
          </a:xfrm>
        </p:spPr>
        <p:txBody>
          <a:bodyPr/>
          <a:lstStyle/>
          <a:p>
            <a:pPr lvl="1"/>
            <a:endParaRPr lang="en-US" dirty="0"/>
          </a:p>
          <a:p>
            <a:pPr lvl="1"/>
            <a:endParaRPr lang="en-US" dirty="0"/>
          </a:p>
        </p:txBody>
      </p:sp>
      <p:sp>
        <p:nvSpPr>
          <p:cNvPr id="6" name="Title 1">
            <a:extLst>
              <a:ext uri="{FF2B5EF4-FFF2-40B4-BE49-F238E27FC236}">
                <a16:creationId xmlns:a16="http://schemas.microsoft.com/office/drawing/2014/main" id="{2447C70A-E8CD-4D7B-8C00-FF6EC3DCB236}"/>
              </a:ext>
            </a:extLst>
          </p:cNvPr>
          <p:cNvSpPr txBox="1">
            <a:spLocks/>
          </p:cNvSpPr>
          <p:nvPr/>
        </p:nvSpPr>
        <p:spPr>
          <a:xfrm>
            <a:off x="381000" y="171610"/>
            <a:ext cx="10573512"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Main Model Takeaways</a:t>
            </a:r>
          </a:p>
        </p:txBody>
      </p:sp>
      <p:sp>
        <p:nvSpPr>
          <p:cNvPr id="2" name="TextBox 1">
            <a:extLst>
              <a:ext uri="{FF2B5EF4-FFF2-40B4-BE49-F238E27FC236}">
                <a16:creationId xmlns:a16="http://schemas.microsoft.com/office/drawing/2014/main" id="{1F802931-4861-11EE-FE5D-795B2AF8AED3}"/>
              </a:ext>
            </a:extLst>
          </p:cNvPr>
          <p:cNvSpPr txBox="1"/>
          <p:nvPr/>
        </p:nvSpPr>
        <p:spPr>
          <a:xfrm>
            <a:off x="533400" y="948850"/>
            <a:ext cx="10573512" cy="830997"/>
          </a:xfrm>
          <a:prstGeom prst="rect">
            <a:avLst/>
          </a:prstGeom>
          <a:noFill/>
        </p:spPr>
        <p:txBody>
          <a:bodyPr wrap="square" rtlCol="0">
            <a:spAutoFit/>
          </a:bodyPr>
          <a:lstStyle/>
          <a:p>
            <a:pPr marL="342900" indent="-342900">
              <a:buFont typeface="Arial" panose="020B0604020202020204" pitchFamily="34" charset="0"/>
              <a:buChar char="•"/>
            </a:pPr>
            <a:r>
              <a:rPr lang="en-CA" sz="2400" dirty="0">
                <a:latin typeface="Times New Roman" panose="02020603050405020304" pitchFamily="18" charset="0"/>
                <a:cs typeface="Times New Roman" panose="02020603050405020304" pitchFamily="18" charset="0"/>
              </a:rPr>
              <a:t>Who invests in health? How does it differ (a) across people and (b) across years? </a:t>
            </a:r>
          </a:p>
          <a:p>
            <a:pPr marL="342900" indent="-342900">
              <a:buFont typeface="Arial" panose="020B0604020202020204" pitchFamily="34" charset="0"/>
              <a:buChar char="•"/>
            </a:pPr>
            <a:endParaRPr lang="en-CA" sz="24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96A47991-61F0-1747-2CD9-D7981665E794}"/>
              </a:ext>
            </a:extLst>
          </p:cNvPr>
          <p:cNvPicPr>
            <a:picLocks noChangeAspect="1"/>
          </p:cNvPicPr>
          <p:nvPr/>
        </p:nvPicPr>
        <p:blipFill>
          <a:blip r:embed="rId3"/>
          <a:stretch>
            <a:fillRect/>
          </a:stretch>
        </p:blipFill>
        <p:spPr>
          <a:xfrm>
            <a:off x="904732" y="1364348"/>
            <a:ext cx="6867668" cy="5595570"/>
          </a:xfrm>
          <a:prstGeom prst="rect">
            <a:avLst/>
          </a:prstGeom>
        </p:spPr>
      </p:pic>
    </p:spTree>
    <p:extLst>
      <p:ext uri="{BB962C8B-B14F-4D97-AF65-F5344CB8AC3E}">
        <p14:creationId xmlns:p14="http://schemas.microsoft.com/office/powerpoint/2010/main" val="308591976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2447C70A-E8CD-4D7B-8C00-FF6EC3DCB236}"/>
              </a:ext>
            </a:extLst>
          </p:cNvPr>
          <p:cNvSpPr txBox="1">
            <a:spLocks/>
          </p:cNvSpPr>
          <p:nvPr/>
        </p:nvSpPr>
        <p:spPr>
          <a:xfrm>
            <a:off x="381000" y="171610"/>
            <a:ext cx="10573512"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Main Model Takeaways</a:t>
            </a:r>
          </a:p>
        </p:txBody>
      </p:sp>
      <p:sp>
        <p:nvSpPr>
          <p:cNvPr id="7" name="Content Placeholder 6">
            <a:extLst>
              <a:ext uri="{FF2B5EF4-FFF2-40B4-BE49-F238E27FC236}">
                <a16:creationId xmlns:a16="http://schemas.microsoft.com/office/drawing/2014/main" id="{5C0C7471-7628-94CC-DD3A-5AF8D528AE43}"/>
              </a:ext>
            </a:extLst>
          </p:cNvPr>
          <p:cNvSpPr>
            <a:spLocks noGrp="1"/>
          </p:cNvSpPr>
          <p:nvPr>
            <p:ph idx="1"/>
          </p:nvPr>
        </p:nvSpPr>
        <p:spPr/>
        <p:txBody>
          <a:bodyPr/>
          <a:lstStyle/>
          <a:p>
            <a:endParaRPr lang="en-US"/>
          </a:p>
        </p:txBody>
      </p:sp>
      <p:pic>
        <p:nvPicPr>
          <p:cNvPr id="9" name="Picture 8">
            <a:extLst>
              <a:ext uri="{FF2B5EF4-FFF2-40B4-BE49-F238E27FC236}">
                <a16:creationId xmlns:a16="http://schemas.microsoft.com/office/drawing/2014/main" id="{2E60F5CB-EC3C-2579-EF86-80C2D7749FA4}"/>
              </a:ext>
            </a:extLst>
          </p:cNvPr>
          <p:cNvPicPr>
            <a:picLocks noChangeAspect="1"/>
          </p:cNvPicPr>
          <p:nvPr/>
        </p:nvPicPr>
        <p:blipFill>
          <a:blip r:embed="rId3"/>
          <a:stretch>
            <a:fillRect/>
          </a:stretch>
        </p:blipFill>
        <p:spPr>
          <a:xfrm>
            <a:off x="381000" y="948850"/>
            <a:ext cx="10128694" cy="5737540"/>
          </a:xfrm>
          <a:prstGeom prst="rect">
            <a:avLst/>
          </a:prstGeom>
        </p:spPr>
      </p:pic>
    </p:spTree>
    <p:extLst>
      <p:ext uri="{BB962C8B-B14F-4D97-AF65-F5344CB8AC3E}">
        <p14:creationId xmlns:p14="http://schemas.microsoft.com/office/powerpoint/2010/main" val="5878619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1295400" y="1295400"/>
            <a:ext cx="9753600" cy="4884739"/>
          </a:xfrm>
        </p:spPr>
        <p:txBody>
          <a:bodyPr>
            <a:normAutofit/>
          </a:bodyPr>
          <a:lstStyle/>
          <a:p>
            <a:pPr marL="0" indent="0" algn="just">
              <a:spcBef>
                <a:spcPts val="0"/>
              </a:spcBef>
              <a:spcAft>
                <a:spcPts val="0"/>
              </a:spcAft>
              <a:buNone/>
            </a:pPr>
            <a:r>
              <a:rPr lang="en-US" sz="2400" b="1"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rPr>
              <a:t>Evaluation</a:t>
            </a:r>
            <a:r>
              <a:rPr lang="en-US" sz="2400" b="1" spc="-25" dirty="0">
                <a:solidFill>
                  <a:srgbClr val="0070C0"/>
                </a:solidFill>
                <a:latin typeface="Times New Roman" panose="02020603050405020304" pitchFamily="18" charset="0"/>
                <a:ea typeface="Calibri" panose="020F0502020204030204" pitchFamily="34" charset="0"/>
                <a:cs typeface="Times New Roman" panose="02020603050405020304" pitchFamily="18" charset="0"/>
              </a:rPr>
              <a:t> </a:t>
            </a:r>
            <a:r>
              <a:rPr lang="en-US" sz="2400" b="1"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rPr>
              <a:t>Criteria</a:t>
            </a:r>
          </a:p>
          <a:p>
            <a:pPr marL="457200" indent="-457200" algn="just">
              <a:spcBef>
                <a:spcPts val="0"/>
              </a:spcBef>
              <a:spcAft>
                <a:spcPts val="0"/>
              </a:spcAft>
              <a:buFont typeface="+mj-lt"/>
              <a:buAutoNum type="arabicPeriod"/>
            </a:pP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Presentation: 1 presentation, worth 30% of the final grade</a:t>
            </a:r>
          </a:p>
          <a:p>
            <a:pPr marL="457200" indent="-457200" algn="just">
              <a:spcBef>
                <a:spcPts val="0"/>
              </a:spcBef>
              <a:spcAft>
                <a:spcPts val="0"/>
              </a:spcAft>
              <a:buFont typeface="+mj-lt"/>
              <a:buAutoNum type="arabicPeriod"/>
            </a:pP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Referee Report: 1 referee report, worth 20% of the final grade </a:t>
            </a:r>
          </a:p>
          <a:p>
            <a:pPr marL="457200" indent="-457200" algn="just">
              <a:spcBef>
                <a:spcPts val="0"/>
              </a:spcBef>
              <a:spcAft>
                <a:spcPts val="0"/>
              </a:spcAft>
              <a:buFont typeface="+mj-lt"/>
              <a:buAutoNum type="arabicPeriod"/>
            </a:pP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Paper Proposal: worth 50% of the final grade. </a:t>
            </a:r>
          </a:p>
          <a:p>
            <a:pPr marL="0" indent="0" algn="just">
              <a:spcBef>
                <a:spcPts val="0"/>
              </a:spcBef>
              <a:spcAft>
                <a:spcPts val="0"/>
              </a:spcAft>
              <a:buNone/>
            </a:pPr>
            <a:endParaRPr lang="en-US" sz="2400"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5" name="Title 1">
            <a:extLst>
              <a:ext uri="{FF2B5EF4-FFF2-40B4-BE49-F238E27FC236}">
                <a16:creationId xmlns:a16="http://schemas.microsoft.com/office/drawing/2014/main" id="{2CBDD2D1-2055-4095-B24C-4E07449F80A0}"/>
              </a:ext>
            </a:extLst>
          </p:cNvPr>
          <p:cNvSpPr txBox="1">
            <a:spLocks/>
          </p:cNvSpPr>
          <p:nvPr/>
        </p:nvSpPr>
        <p:spPr>
          <a:xfrm>
            <a:off x="1261872" y="365760"/>
            <a:ext cx="9692640"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Introduction &amp; Syllabus</a:t>
            </a:r>
          </a:p>
        </p:txBody>
      </p:sp>
      <p:sp>
        <p:nvSpPr>
          <p:cNvPr id="6" name="Title 5">
            <a:extLst>
              <a:ext uri="{FF2B5EF4-FFF2-40B4-BE49-F238E27FC236}">
                <a16:creationId xmlns:a16="http://schemas.microsoft.com/office/drawing/2014/main" id="{7A268CAC-145E-4B1C-89BC-11BEB5C46CAA}"/>
              </a:ext>
            </a:extLst>
          </p:cNvPr>
          <p:cNvSpPr>
            <a:spLocks noGrp="1"/>
          </p:cNvSpPr>
          <p:nvPr>
            <p:ph type="title"/>
          </p:nvPr>
        </p:nvSpPr>
        <p:spPr/>
        <p:txBody>
          <a:bodyPr/>
          <a:lstStyle/>
          <a:p>
            <a:r>
              <a:rPr lang="en-US" dirty="0"/>
              <a:t> </a:t>
            </a:r>
          </a:p>
        </p:txBody>
      </p:sp>
    </p:spTree>
    <p:extLst>
      <p:ext uri="{BB962C8B-B14F-4D97-AF65-F5344CB8AC3E}">
        <p14:creationId xmlns:p14="http://schemas.microsoft.com/office/powerpoint/2010/main" val="323464923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2470404" y="1608139"/>
            <a:ext cx="7359396" cy="4572000"/>
          </a:xfrm>
        </p:spPr>
        <p:txBody>
          <a:bodyPr/>
          <a:lstStyle/>
          <a:p>
            <a:pPr lvl="1"/>
            <a:endParaRPr lang="en-US" dirty="0"/>
          </a:p>
          <a:p>
            <a:pPr lvl="1"/>
            <a:endParaRPr lang="en-US" dirty="0"/>
          </a:p>
        </p:txBody>
      </p:sp>
      <p:sp>
        <p:nvSpPr>
          <p:cNvPr id="6" name="Title 1">
            <a:extLst>
              <a:ext uri="{FF2B5EF4-FFF2-40B4-BE49-F238E27FC236}">
                <a16:creationId xmlns:a16="http://schemas.microsoft.com/office/drawing/2014/main" id="{2447C70A-E8CD-4D7B-8C00-FF6EC3DCB236}"/>
              </a:ext>
            </a:extLst>
          </p:cNvPr>
          <p:cNvSpPr txBox="1">
            <a:spLocks/>
          </p:cNvSpPr>
          <p:nvPr/>
        </p:nvSpPr>
        <p:spPr>
          <a:xfrm>
            <a:off x="381000" y="171610"/>
            <a:ext cx="10573512"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Main Model Takeaways</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1F802931-4861-11EE-FE5D-795B2AF8AED3}"/>
                  </a:ext>
                </a:extLst>
              </p:cNvPr>
              <p:cNvSpPr txBox="1"/>
              <p:nvPr/>
            </p:nvSpPr>
            <p:spPr>
              <a:xfrm>
                <a:off x="533400" y="948850"/>
                <a:ext cx="10573512" cy="3785652"/>
              </a:xfrm>
              <a:prstGeom prst="rect">
                <a:avLst/>
              </a:prstGeom>
              <a:noFill/>
            </p:spPr>
            <p:txBody>
              <a:bodyPr wrap="square" rtlCol="0">
                <a:spAutoFit/>
              </a:bodyPr>
              <a:lstStyle/>
              <a:p>
                <a:r>
                  <a:rPr lang="en-CA" sz="2400" dirty="0">
                    <a:latin typeface="Times New Roman" panose="02020603050405020304" pitchFamily="18" charset="0"/>
                    <a:cs typeface="Times New Roman" panose="02020603050405020304" pitchFamily="18" charset="0"/>
                  </a:rPr>
                  <a:t>So why do we care? </a:t>
                </a:r>
              </a:p>
              <a:p>
                <a:pPr marL="800100" lvl="1" indent="-342900">
                  <a:buFont typeface="Arial" panose="020B0604020202020204" pitchFamily="34" charset="0"/>
                  <a:buChar char="•"/>
                </a:pPr>
                <a:r>
                  <a:rPr lang="en-CA" sz="2400" dirty="0">
                    <a:latin typeface="Times New Roman" panose="02020603050405020304" pitchFamily="18" charset="0"/>
                    <a:cs typeface="Times New Roman" panose="02020603050405020304" pitchFamily="18" charset="0"/>
                  </a:rPr>
                  <a:t>Shows that health production can be modeled as a stock/investment. How do people respond when health is a choice over a long horizon? </a:t>
                </a:r>
              </a:p>
              <a:p>
                <a:pPr marL="800100" lvl="1"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Highlight </a:t>
                </a:r>
                <a:r>
                  <a:rPr lang="en-US" sz="2400" b="1" u="sng" dirty="0">
                    <a:latin typeface="Times New Roman" panose="02020603050405020304" pitchFamily="18" charset="0"/>
                    <a:cs typeface="Times New Roman" panose="02020603050405020304" pitchFamily="18" charset="0"/>
                  </a:rPr>
                  <a:t>heterogeneity</a:t>
                </a:r>
                <a:r>
                  <a:rPr lang="en-US" sz="2400" dirty="0">
                    <a:latin typeface="Times New Roman" panose="02020603050405020304" pitchFamily="18" charset="0"/>
                    <a:cs typeface="Times New Roman" panose="02020603050405020304" pitchFamily="18" charset="0"/>
                  </a:rPr>
                  <a:t>: Individuals who make more money (higher wage) will invest in health by buying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𝐻</m:t>
                    </m:r>
                  </m:oMath>
                </a14:m>
                <a:r>
                  <a:rPr lang="en-US" sz="2400" dirty="0">
                    <a:latin typeface="Times New Roman" panose="02020603050405020304" pitchFamily="18" charset="0"/>
                    <a:cs typeface="Times New Roman" panose="02020603050405020304" pitchFamily="18" charset="0"/>
                  </a:rPr>
                  <a:t> care rather than using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𝑇</m:t>
                    </m:r>
                  </m:oMath>
                </a14:m>
                <a:r>
                  <a:rPr lang="en-US" sz="2400" dirty="0">
                    <a:latin typeface="Times New Roman" panose="02020603050405020304" pitchFamily="18" charset="0"/>
                    <a:cs typeface="Times New Roman" panose="02020603050405020304" pitchFamily="18" charset="0"/>
                  </a:rPr>
                  <a:t> since their </a:t>
                </a:r>
                <a14:m>
                  <m:oMath xmlns:m="http://schemas.openxmlformats.org/officeDocument/2006/math">
                    <m:r>
                      <a:rPr lang="en-US" sz="2400" b="0" i="1" dirty="0" smtClean="0">
                        <a:latin typeface="Cambria Math" panose="02040503050406030204" pitchFamily="18" charset="0"/>
                        <a:cs typeface="Times New Roman" panose="02020603050405020304" pitchFamily="18" charset="0"/>
                      </a:rPr>
                      <m:t>𝑇</m:t>
                    </m:r>
                  </m:oMath>
                </a14:m>
                <a:r>
                  <a:rPr lang="en-US" sz="2400" dirty="0">
                    <a:latin typeface="Times New Roman" panose="02020603050405020304" pitchFamily="18" charset="0"/>
                    <a:cs typeface="Times New Roman" panose="02020603050405020304" pitchFamily="18" charset="0"/>
                  </a:rPr>
                  <a:t> is more valuable (hire a chef to cook healthy meals). </a:t>
                </a:r>
              </a:p>
              <a:p>
                <a:pPr marL="800100" lvl="1"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Depreciation is important when health is a stock. Example: hard manual jobs. A person would need to invest more to compensate, but resources are scarce, which would lead to lower optimal health</a:t>
                </a:r>
                <a:endParaRPr lang="en-CA" sz="2400" dirty="0">
                  <a:latin typeface="Times New Roman" panose="02020603050405020304" pitchFamily="18" charset="0"/>
                  <a:cs typeface="Times New Roman" panose="02020603050405020304" pitchFamily="18" charset="0"/>
                </a:endParaRPr>
              </a:p>
              <a:p>
                <a:pPr marL="800100" lvl="1" indent="-342900">
                  <a:buFont typeface="Arial" panose="020B0604020202020204" pitchFamily="34" charset="0"/>
                  <a:buChar char="•"/>
                </a:pPr>
                <a:endParaRPr lang="en-CA" sz="2400" dirty="0">
                  <a:latin typeface="Times New Roman" panose="02020603050405020304" pitchFamily="18" charset="0"/>
                  <a:cs typeface="Times New Roman" panose="02020603050405020304" pitchFamily="18" charset="0"/>
                </a:endParaRPr>
              </a:p>
            </p:txBody>
          </p:sp>
        </mc:Choice>
        <mc:Fallback xmlns="">
          <p:sp>
            <p:nvSpPr>
              <p:cNvPr id="2" name="TextBox 1">
                <a:extLst>
                  <a:ext uri="{FF2B5EF4-FFF2-40B4-BE49-F238E27FC236}">
                    <a16:creationId xmlns:a16="http://schemas.microsoft.com/office/drawing/2014/main" id="{1F802931-4861-11EE-FE5D-795B2AF8AED3}"/>
                  </a:ext>
                </a:extLst>
              </p:cNvPr>
              <p:cNvSpPr txBox="1">
                <a:spLocks noRot="1" noChangeAspect="1" noMove="1" noResize="1" noEditPoints="1" noAdjustHandles="1" noChangeArrowheads="1" noChangeShapeType="1" noTextEdit="1"/>
              </p:cNvSpPr>
              <p:nvPr/>
            </p:nvSpPr>
            <p:spPr>
              <a:xfrm>
                <a:off x="533400" y="948850"/>
                <a:ext cx="10573512" cy="3785652"/>
              </a:xfrm>
              <a:prstGeom prst="rect">
                <a:avLst/>
              </a:prstGeom>
              <a:blipFill>
                <a:blip r:embed="rId3"/>
                <a:stretch>
                  <a:fillRect l="-923" t="-1288" r="-1442"/>
                </a:stretch>
              </a:blipFill>
            </p:spPr>
            <p:txBody>
              <a:bodyPr/>
              <a:lstStyle/>
              <a:p>
                <a:r>
                  <a:rPr lang="en-US">
                    <a:noFill/>
                  </a:rPr>
                  <a:t> </a:t>
                </a:r>
              </a:p>
            </p:txBody>
          </p:sp>
        </mc:Fallback>
      </mc:AlternateContent>
    </p:spTree>
    <p:extLst>
      <p:ext uri="{BB962C8B-B14F-4D97-AF65-F5344CB8AC3E}">
        <p14:creationId xmlns:p14="http://schemas.microsoft.com/office/powerpoint/2010/main" val="81047056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2470404" y="1608139"/>
            <a:ext cx="7359396" cy="4572000"/>
          </a:xfrm>
        </p:spPr>
        <p:txBody>
          <a:bodyPr/>
          <a:lstStyle/>
          <a:p>
            <a:pPr lvl="1"/>
            <a:endParaRPr lang="en-US" dirty="0"/>
          </a:p>
          <a:p>
            <a:pPr lvl="1"/>
            <a:endParaRPr lang="en-US" dirty="0"/>
          </a:p>
        </p:txBody>
      </p:sp>
      <p:sp>
        <p:nvSpPr>
          <p:cNvPr id="6" name="Title 1">
            <a:extLst>
              <a:ext uri="{FF2B5EF4-FFF2-40B4-BE49-F238E27FC236}">
                <a16:creationId xmlns:a16="http://schemas.microsoft.com/office/drawing/2014/main" id="{2447C70A-E8CD-4D7B-8C00-FF6EC3DCB236}"/>
              </a:ext>
            </a:extLst>
          </p:cNvPr>
          <p:cNvSpPr txBox="1">
            <a:spLocks/>
          </p:cNvSpPr>
          <p:nvPr/>
        </p:nvSpPr>
        <p:spPr>
          <a:xfrm>
            <a:off x="381000" y="171610"/>
            <a:ext cx="10573512"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Main Model Takeaways</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1F802931-4861-11EE-FE5D-795B2AF8AED3}"/>
                  </a:ext>
                </a:extLst>
              </p:cNvPr>
              <p:cNvSpPr txBox="1"/>
              <p:nvPr/>
            </p:nvSpPr>
            <p:spPr>
              <a:xfrm>
                <a:off x="533400" y="948850"/>
                <a:ext cx="11049000" cy="5632311"/>
              </a:xfrm>
              <a:prstGeom prst="rect">
                <a:avLst/>
              </a:prstGeom>
              <a:noFill/>
            </p:spPr>
            <p:txBody>
              <a:bodyPr wrap="square" rtlCol="0">
                <a:spAutoFit/>
              </a:bodyPr>
              <a:lstStyle/>
              <a:p>
                <a:r>
                  <a:rPr lang="en-CA" sz="2400" dirty="0">
                    <a:latin typeface="Times New Roman" panose="02020603050405020304" pitchFamily="18" charset="0"/>
                    <a:cs typeface="Times New Roman" panose="02020603050405020304" pitchFamily="18" charset="0"/>
                  </a:rPr>
                  <a:t>So why do we care? </a:t>
                </a:r>
              </a:p>
              <a:p>
                <a:pPr marL="800100" lvl="1" indent="-342900">
                  <a:buFont typeface="Arial" panose="020B0604020202020204" pitchFamily="34" charset="0"/>
                  <a:buChar char="•"/>
                </a:pPr>
                <a:r>
                  <a:rPr lang="en-CA" sz="2400" dirty="0">
                    <a:latin typeface="Times New Roman" panose="02020603050405020304" pitchFamily="18" charset="0"/>
                    <a:cs typeface="Times New Roman" panose="02020603050405020304" pitchFamily="18" charset="0"/>
                  </a:rPr>
                  <a:t>How do people respond when health is a choice over a long horizon? </a:t>
                </a:r>
              </a:p>
              <a:p>
                <a:pPr marL="800100" lvl="1"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Highlight </a:t>
                </a:r>
                <a:r>
                  <a:rPr lang="en-US" sz="2400" b="1" u="sng" dirty="0">
                    <a:latin typeface="Times New Roman" panose="02020603050405020304" pitchFamily="18" charset="0"/>
                    <a:cs typeface="Times New Roman" panose="02020603050405020304" pitchFamily="18" charset="0"/>
                  </a:rPr>
                  <a:t>heterogeneity</a:t>
                </a:r>
                <a:r>
                  <a:rPr lang="en-US" sz="2400" dirty="0">
                    <a:latin typeface="Times New Roman" panose="02020603050405020304" pitchFamily="18" charset="0"/>
                    <a:cs typeface="Times New Roman" panose="02020603050405020304" pitchFamily="18" charset="0"/>
                  </a:rPr>
                  <a:t>. </a:t>
                </a:r>
              </a:p>
              <a:p>
                <a:pPr marL="800100" lvl="1"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Depreciation is important when health is a stock. </a:t>
                </a:r>
              </a:p>
              <a:p>
                <a:pPr lvl="1"/>
                <a:endParaRPr lang="en-CA" sz="24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CA" sz="2400" dirty="0">
                    <a:latin typeface="Times New Roman" panose="02020603050405020304" pitchFamily="18" charset="0"/>
                    <a:cs typeface="Times New Roman" panose="02020603050405020304" pitchFamily="18" charset="0"/>
                  </a:rPr>
                  <a:t>How has this model been used empirically? </a:t>
                </a:r>
              </a:p>
              <a:p>
                <a:pPr marL="800100" lvl="1" indent="-342900">
                  <a:buFont typeface="Arial" panose="020B0604020202020204" pitchFamily="34" charset="0"/>
                  <a:buChar char="•"/>
                </a:pPr>
                <a:r>
                  <a:rPr lang="en-CA" sz="2400" dirty="0">
                    <a:latin typeface="Times New Roman" panose="02020603050405020304" pitchFamily="18" charset="0"/>
                    <a:cs typeface="Times New Roman" panose="02020603050405020304" pitchFamily="18" charset="0"/>
                  </a:rPr>
                  <a:t>To theoretically justify </a:t>
                </a:r>
                <a:r>
                  <a:rPr lang="en-CA" sz="2400" b="1" dirty="0">
                    <a:latin typeface="Times New Roman" panose="02020603050405020304" pitchFamily="18" charset="0"/>
                    <a:cs typeface="Times New Roman" panose="02020603050405020304" pitchFamily="18" charset="0"/>
                  </a:rPr>
                  <a:t>SES Health Gradient</a:t>
                </a:r>
              </a:p>
              <a:p>
                <a:pPr marL="800100" lvl="1" indent="-342900">
                  <a:buFont typeface="Arial" panose="020B0604020202020204" pitchFamily="34" charset="0"/>
                  <a:buChar char="•"/>
                </a:pPr>
                <a:r>
                  <a:rPr lang="en-CA" sz="2400" dirty="0">
                    <a:latin typeface="Times New Roman" panose="02020603050405020304" pitchFamily="18" charset="0"/>
                    <a:cs typeface="Times New Roman" panose="02020603050405020304" pitchFamily="18" charset="0"/>
                  </a:rPr>
                  <a:t>Model health </a:t>
                </a:r>
                <a:r>
                  <a:rPr lang="en-CA" sz="2400" b="1" dirty="0">
                    <a:latin typeface="Times New Roman" panose="02020603050405020304" pitchFamily="18" charset="0"/>
                    <a:cs typeface="Times New Roman" panose="02020603050405020304" pitchFamily="18" charset="0"/>
                  </a:rPr>
                  <a:t>optimally deteriorating with age </a:t>
                </a:r>
                <a:r>
                  <a:rPr lang="en-CA" sz="2400" dirty="0">
                    <a:latin typeface="Times New Roman" panose="02020603050405020304" pitchFamily="18" charset="0"/>
                    <a:cs typeface="Times New Roman" panose="02020603050405020304" pitchFamily="18" charset="0"/>
                  </a:rPr>
                  <a:t>(more expensive to invest when older)</a:t>
                </a:r>
                <a:endParaRPr lang="en-CA" sz="2400" b="1"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CA" sz="2400" b="1"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CA" sz="2400" dirty="0">
                    <a:latin typeface="Times New Roman" panose="02020603050405020304" pitchFamily="18" charset="0"/>
                    <a:cs typeface="Times New Roman" panose="02020603050405020304" pitchFamily="18" charset="0"/>
                  </a:rPr>
                  <a:t>What limitations exist? </a:t>
                </a:r>
              </a:p>
              <a:p>
                <a:pPr marL="800100" lvl="1" indent="-342900">
                  <a:buFont typeface="Arial" panose="020B0604020202020204" pitchFamily="34" charset="0"/>
                  <a:buChar char="•"/>
                </a:pPr>
                <a:r>
                  <a:rPr lang="en-CA" sz="2400" dirty="0">
                    <a:latin typeface="Times New Roman" panose="02020603050405020304" pitchFamily="18" charset="0"/>
                    <a:cs typeface="Times New Roman" panose="02020603050405020304" pitchFamily="18" charset="0"/>
                  </a:rPr>
                  <a:t>Requires certainty – known function </a:t>
                </a:r>
                <a14:m>
                  <m:oMath xmlns:m="http://schemas.openxmlformats.org/officeDocument/2006/math">
                    <m:r>
                      <a:rPr lang="en-CA" sz="2400" b="0" i="1" smtClean="0">
                        <a:latin typeface="Cambria Math" panose="02040503050406030204" pitchFamily="18" charset="0"/>
                        <a:cs typeface="Times New Roman" panose="02020603050405020304" pitchFamily="18" charset="0"/>
                      </a:rPr>
                      <m:t>𝐺</m:t>
                    </m:r>
                    <m:d>
                      <m:dPr>
                        <m:ctrlPr>
                          <a:rPr lang="en-CA" sz="2400" b="0" i="1" smtClean="0">
                            <a:latin typeface="Cambria Math" panose="02040503050406030204" pitchFamily="18" charset="0"/>
                            <a:cs typeface="Times New Roman" panose="02020603050405020304" pitchFamily="18" charset="0"/>
                          </a:rPr>
                        </m:ctrlPr>
                      </m:dPr>
                      <m:e>
                        <m:r>
                          <a:rPr lang="en-CA" sz="2400" b="0" i="1" smtClean="0">
                            <a:latin typeface="Cambria Math" panose="02040503050406030204" pitchFamily="18" charset="0"/>
                            <a:cs typeface="Times New Roman" panose="02020603050405020304" pitchFamily="18" charset="0"/>
                          </a:rPr>
                          <m:t>⋅</m:t>
                        </m:r>
                      </m:e>
                    </m:d>
                  </m:oMath>
                </a14:m>
                <a:endParaRPr lang="en-CA" sz="2400" dirty="0">
                  <a:latin typeface="Times New Roman" panose="02020603050405020304" pitchFamily="18" charset="0"/>
                  <a:cs typeface="Times New Roman" panose="02020603050405020304" pitchFamily="18" charset="0"/>
                </a:endParaRPr>
              </a:p>
              <a:p>
                <a:pPr marL="800100" lvl="1" indent="-342900">
                  <a:buFont typeface="Arial" panose="020B0604020202020204" pitchFamily="34" charset="0"/>
                  <a:buChar char="•"/>
                </a:pPr>
                <a:r>
                  <a:rPr lang="en-CA" sz="2400" dirty="0">
                    <a:latin typeface="Times New Roman" panose="02020603050405020304" pitchFamily="18" charset="0"/>
                    <a:cs typeface="Times New Roman" panose="02020603050405020304" pitchFamily="18" charset="0"/>
                  </a:rPr>
                  <a:t>No savings</a:t>
                </a:r>
              </a:p>
              <a:p>
                <a:pPr marL="800100" lvl="1" indent="-342900">
                  <a:buFont typeface="Arial" panose="020B0604020202020204" pitchFamily="34" charset="0"/>
                  <a:buChar char="•"/>
                </a:pPr>
                <a:r>
                  <a:rPr lang="en-CA" sz="2400" dirty="0">
                    <a:latin typeface="Times New Roman" panose="02020603050405020304" pitchFamily="18" charset="0"/>
                    <a:cs typeface="Times New Roman" panose="02020603050405020304" pitchFamily="18" charset="0"/>
                  </a:rPr>
                  <a:t>Others? </a:t>
                </a:r>
              </a:p>
              <a:p>
                <a:pPr marL="800100" lvl="1" indent="-342900">
                  <a:buFont typeface="Arial" panose="020B0604020202020204" pitchFamily="34" charset="0"/>
                  <a:buChar char="•"/>
                </a:pPr>
                <a:r>
                  <a:rPr lang="en-CA" sz="2400" b="1" dirty="0">
                    <a:latin typeface="Times New Roman" panose="02020603050405020304" pitchFamily="18" charset="0"/>
                    <a:cs typeface="Times New Roman" panose="02020603050405020304" pitchFamily="18" charset="0"/>
                  </a:rPr>
                  <a:t>Is health really a choice? If not, what is it? What would the model look like? </a:t>
                </a:r>
                <a:endParaRPr lang="en-CA" sz="2400" dirty="0">
                  <a:latin typeface="Times New Roman" panose="02020603050405020304" pitchFamily="18" charset="0"/>
                  <a:cs typeface="Times New Roman" panose="02020603050405020304" pitchFamily="18" charset="0"/>
                </a:endParaRPr>
              </a:p>
            </p:txBody>
          </p:sp>
        </mc:Choice>
        <mc:Fallback xmlns="">
          <p:sp>
            <p:nvSpPr>
              <p:cNvPr id="2" name="TextBox 1">
                <a:extLst>
                  <a:ext uri="{FF2B5EF4-FFF2-40B4-BE49-F238E27FC236}">
                    <a16:creationId xmlns:a16="http://schemas.microsoft.com/office/drawing/2014/main" id="{1F802931-4861-11EE-FE5D-795B2AF8AED3}"/>
                  </a:ext>
                </a:extLst>
              </p:cNvPr>
              <p:cNvSpPr txBox="1">
                <a:spLocks noRot="1" noChangeAspect="1" noMove="1" noResize="1" noEditPoints="1" noAdjustHandles="1" noChangeArrowheads="1" noChangeShapeType="1" noTextEdit="1"/>
              </p:cNvSpPr>
              <p:nvPr/>
            </p:nvSpPr>
            <p:spPr>
              <a:xfrm>
                <a:off x="533400" y="948850"/>
                <a:ext cx="11049000" cy="5632311"/>
              </a:xfrm>
              <a:prstGeom prst="rect">
                <a:avLst/>
              </a:prstGeom>
              <a:blipFill>
                <a:blip r:embed="rId3"/>
                <a:stretch>
                  <a:fillRect l="-883" t="-866" b="-1515"/>
                </a:stretch>
              </a:blipFill>
            </p:spPr>
            <p:txBody>
              <a:bodyPr/>
              <a:lstStyle/>
              <a:p>
                <a:r>
                  <a:rPr lang="en-US">
                    <a:noFill/>
                  </a:rPr>
                  <a:t> </a:t>
                </a:r>
              </a:p>
            </p:txBody>
          </p:sp>
        </mc:Fallback>
      </mc:AlternateContent>
    </p:spTree>
    <p:extLst>
      <p:ext uri="{BB962C8B-B14F-4D97-AF65-F5344CB8AC3E}">
        <p14:creationId xmlns:p14="http://schemas.microsoft.com/office/powerpoint/2010/main" val="274586931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36AF83-080C-0EAF-2FA8-13055780C606}"/>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7D3BDE0B-0F47-4AE2-9C67-87B75C426C45}"/>
              </a:ext>
            </a:extLst>
          </p:cNvPr>
          <p:cNvSpPr>
            <a:spLocks noGrp="1"/>
          </p:cNvSpPr>
          <p:nvPr>
            <p:ph type="ctrTitle"/>
          </p:nvPr>
        </p:nvSpPr>
        <p:spPr>
          <a:xfrm>
            <a:off x="1261872" y="758952"/>
            <a:ext cx="10625328" cy="4041648"/>
          </a:xfrm>
        </p:spPr>
        <p:txBody>
          <a:bodyPr/>
          <a:lstStyle/>
          <a:p>
            <a:r>
              <a:rPr lang="en-US" dirty="0"/>
              <a:t>Building on Grossman	</a:t>
            </a:r>
          </a:p>
        </p:txBody>
      </p:sp>
      <p:sp>
        <p:nvSpPr>
          <p:cNvPr id="5" name="Subtitle 4">
            <a:extLst>
              <a:ext uri="{FF2B5EF4-FFF2-40B4-BE49-F238E27FC236}">
                <a16:creationId xmlns:a16="http://schemas.microsoft.com/office/drawing/2014/main" id="{99DD3839-5040-3C6C-978D-0F6366125D4E}"/>
              </a:ext>
            </a:extLst>
          </p:cNvPr>
          <p:cNvSpPr>
            <a:spLocks noGrp="1"/>
          </p:cNvSpPr>
          <p:nvPr>
            <p:ph type="subTitle" idx="1"/>
          </p:nvPr>
        </p:nvSpPr>
        <p:spPr/>
        <p:txBody>
          <a:bodyPr/>
          <a:lstStyle/>
          <a:p>
            <a:pPr marL="342900" indent="-342900">
              <a:buFont typeface="Arial" panose="020B0604020202020204" pitchFamily="34" charset="0"/>
              <a:buChar char="•"/>
            </a:pPr>
            <a:r>
              <a:rPr lang="en-US" dirty="0"/>
              <a:t>Darden, M. E. &amp; Kaestner, R. (2022) “Smoking, Selection, and Medical Care Expenditures”.</a:t>
            </a:r>
            <a:r>
              <a:rPr lang="en-US" i="1" dirty="0"/>
              <a:t> Journal of Risk and Uncertainty</a:t>
            </a:r>
          </a:p>
        </p:txBody>
      </p:sp>
    </p:spTree>
    <p:extLst>
      <p:ext uri="{BB962C8B-B14F-4D97-AF65-F5344CB8AC3E}">
        <p14:creationId xmlns:p14="http://schemas.microsoft.com/office/powerpoint/2010/main" val="286255876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8EB3AE-DC31-9FDA-FD57-6C33A14E20E4}"/>
            </a:ext>
          </a:extLst>
        </p:cNvPr>
        <p:cNvGrpSpPr/>
        <p:nvPr/>
      </p:nvGrpSpPr>
      <p:grpSpPr>
        <a:xfrm>
          <a:off x="0" y="0"/>
          <a:ext cx="0" cy="0"/>
          <a:chOff x="0" y="0"/>
          <a:chExt cx="0" cy="0"/>
        </a:xfrm>
      </p:grpSpPr>
      <p:sp>
        <p:nvSpPr>
          <p:cNvPr id="4" name="Content Placeholder 3">
            <a:extLst>
              <a:ext uri="{FF2B5EF4-FFF2-40B4-BE49-F238E27FC236}">
                <a16:creationId xmlns:a16="http://schemas.microsoft.com/office/drawing/2014/main" id="{8ED02E12-B3C5-88E2-CD9F-8D1D93498824}"/>
              </a:ext>
            </a:extLst>
          </p:cNvPr>
          <p:cNvSpPr>
            <a:spLocks noGrp="1"/>
          </p:cNvSpPr>
          <p:nvPr>
            <p:ph idx="1"/>
          </p:nvPr>
        </p:nvSpPr>
        <p:spPr>
          <a:xfrm>
            <a:off x="2470404" y="1608139"/>
            <a:ext cx="7359396" cy="4572000"/>
          </a:xfrm>
        </p:spPr>
        <p:txBody>
          <a:bodyPr/>
          <a:lstStyle/>
          <a:p>
            <a:pPr lvl="1"/>
            <a:endParaRPr lang="en-US" dirty="0"/>
          </a:p>
          <a:p>
            <a:pPr lvl="1"/>
            <a:endParaRPr lang="en-US" dirty="0"/>
          </a:p>
        </p:txBody>
      </p:sp>
      <p:sp>
        <p:nvSpPr>
          <p:cNvPr id="6" name="Title 1">
            <a:extLst>
              <a:ext uri="{FF2B5EF4-FFF2-40B4-BE49-F238E27FC236}">
                <a16:creationId xmlns:a16="http://schemas.microsoft.com/office/drawing/2014/main" id="{83D51209-F08B-9D70-C5EC-0EE404A55F42}"/>
              </a:ext>
            </a:extLst>
          </p:cNvPr>
          <p:cNvSpPr txBox="1">
            <a:spLocks/>
          </p:cNvSpPr>
          <p:nvPr/>
        </p:nvSpPr>
        <p:spPr>
          <a:xfrm>
            <a:off x="381000" y="171610"/>
            <a:ext cx="10573512"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Usefulness of a Model in Empirical Research</a:t>
            </a:r>
          </a:p>
        </p:txBody>
      </p:sp>
      <p:sp>
        <p:nvSpPr>
          <p:cNvPr id="2" name="TextBox 1">
            <a:extLst>
              <a:ext uri="{FF2B5EF4-FFF2-40B4-BE49-F238E27FC236}">
                <a16:creationId xmlns:a16="http://schemas.microsoft.com/office/drawing/2014/main" id="{16243918-9DD0-7ED4-0163-777D599B0C65}"/>
              </a:ext>
            </a:extLst>
          </p:cNvPr>
          <p:cNvSpPr txBox="1"/>
          <p:nvPr/>
        </p:nvSpPr>
        <p:spPr>
          <a:xfrm>
            <a:off x="533400" y="948850"/>
            <a:ext cx="11049000" cy="3416320"/>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What is the problem highlighted by the authors? </a:t>
            </a:r>
          </a:p>
          <a:p>
            <a:endParaRPr lang="en-US" sz="2400" dirty="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The model they propose is going to build on Grossman and: </a:t>
            </a:r>
          </a:p>
          <a:p>
            <a:pPr marL="457200" indent="-457200">
              <a:buAutoNum type="arabicPeriod"/>
            </a:pPr>
            <a:r>
              <a:rPr lang="en-US" sz="2400" dirty="0">
                <a:latin typeface="Times New Roman" panose="02020603050405020304" pitchFamily="18" charset="0"/>
                <a:cs typeface="Times New Roman" panose="02020603050405020304" pitchFamily="18" charset="0"/>
              </a:rPr>
              <a:t>Underscore the problem</a:t>
            </a:r>
          </a:p>
          <a:p>
            <a:pPr marL="457200" indent="-457200">
              <a:buAutoNum type="arabicPeriod"/>
            </a:pPr>
            <a:r>
              <a:rPr lang="en-US" sz="2400" dirty="0">
                <a:latin typeface="Times New Roman" panose="02020603050405020304" pitchFamily="18" charset="0"/>
                <a:cs typeface="Times New Roman" panose="02020603050405020304" pitchFamily="18" charset="0"/>
              </a:rPr>
              <a:t>Explain why the problem exists</a:t>
            </a:r>
          </a:p>
          <a:p>
            <a:pPr marL="457200" indent="-457200">
              <a:buAutoNum type="arabicPeriod"/>
            </a:pPr>
            <a:r>
              <a:rPr lang="en-US" sz="2400" dirty="0">
                <a:latin typeface="Times New Roman" panose="02020603050405020304" pitchFamily="18" charset="0"/>
                <a:cs typeface="Times New Roman" panose="02020603050405020304" pitchFamily="18" charset="0"/>
              </a:rPr>
              <a:t>Generate testable (empirical) implications</a:t>
            </a:r>
          </a:p>
          <a:p>
            <a:pPr marL="457200" indent="-457200">
              <a:buAutoNum type="arabicPeriod"/>
            </a:pPr>
            <a:r>
              <a:rPr lang="en-US" sz="2400" dirty="0">
                <a:latin typeface="Times New Roman" panose="02020603050405020304" pitchFamily="18" charset="0"/>
                <a:cs typeface="Times New Roman" panose="02020603050405020304" pitchFamily="18" charset="0"/>
              </a:rPr>
              <a:t>Dictate a research design to credibly fix the problem</a:t>
            </a:r>
          </a:p>
          <a:p>
            <a:pPr marL="457200" indent="-457200">
              <a:buAutoNum type="arabicPeriod"/>
            </a:pPr>
            <a:endParaRPr lang="en-CA" sz="2400" dirty="0">
              <a:latin typeface="Times New Roman" panose="02020603050405020304" pitchFamily="18" charset="0"/>
              <a:cs typeface="Times New Roman" panose="02020603050405020304" pitchFamily="18" charset="0"/>
            </a:endParaRPr>
          </a:p>
          <a:p>
            <a:r>
              <a:rPr lang="en-CA" sz="2400" dirty="0">
                <a:latin typeface="Times New Roman" panose="02020603050405020304" pitchFamily="18" charset="0"/>
                <a:cs typeface="Times New Roman" panose="02020603050405020304" pitchFamily="18" charset="0"/>
              </a:rPr>
              <a:t>How?</a:t>
            </a: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6203242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F095F6-2000-33CB-3199-91F757E86DA0}"/>
            </a:ext>
          </a:extLst>
        </p:cNvPr>
        <p:cNvGrpSpPr/>
        <p:nvPr/>
      </p:nvGrpSpPr>
      <p:grpSpPr>
        <a:xfrm>
          <a:off x="0" y="0"/>
          <a:ext cx="0" cy="0"/>
          <a:chOff x="0" y="0"/>
          <a:chExt cx="0" cy="0"/>
        </a:xfrm>
      </p:grpSpPr>
      <p:sp>
        <p:nvSpPr>
          <p:cNvPr id="4" name="Content Placeholder 3">
            <a:extLst>
              <a:ext uri="{FF2B5EF4-FFF2-40B4-BE49-F238E27FC236}">
                <a16:creationId xmlns:a16="http://schemas.microsoft.com/office/drawing/2014/main" id="{78667C9F-8260-AEF3-98CB-DBE85D29E3D5}"/>
              </a:ext>
            </a:extLst>
          </p:cNvPr>
          <p:cNvSpPr>
            <a:spLocks noGrp="1"/>
          </p:cNvSpPr>
          <p:nvPr>
            <p:ph idx="1"/>
          </p:nvPr>
        </p:nvSpPr>
        <p:spPr>
          <a:xfrm>
            <a:off x="2470404" y="1608139"/>
            <a:ext cx="7359396" cy="4572000"/>
          </a:xfrm>
        </p:spPr>
        <p:txBody>
          <a:bodyPr/>
          <a:lstStyle/>
          <a:p>
            <a:pPr lvl="1"/>
            <a:endParaRPr lang="en-US" dirty="0"/>
          </a:p>
          <a:p>
            <a:pPr lvl="1"/>
            <a:endParaRPr lang="en-US" dirty="0"/>
          </a:p>
        </p:txBody>
      </p:sp>
      <p:sp>
        <p:nvSpPr>
          <p:cNvPr id="6" name="Title 1">
            <a:extLst>
              <a:ext uri="{FF2B5EF4-FFF2-40B4-BE49-F238E27FC236}">
                <a16:creationId xmlns:a16="http://schemas.microsoft.com/office/drawing/2014/main" id="{31A0BEDB-51DE-DE21-DDA2-EEC8C9E8951F}"/>
              </a:ext>
            </a:extLst>
          </p:cNvPr>
          <p:cNvSpPr txBox="1">
            <a:spLocks/>
          </p:cNvSpPr>
          <p:nvPr/>
        </p:nvSpPr>
        <p:spPr>
          <a:xfrm>
            <a:off x="381000" y="171610"/>
            <a:ext cx="10573512"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Usefulness of a Model in Empirical Research</a:t>
            </a:r>
          </a:p>
        </p:txBody>
      </p:sp>
      <p:sp>
        <p:nvSpPr>
          <p:cNvPr id="2" name="TextBox 1">
            <a:extLst>
              <a:ext uri="{FF2B5EF4-FFF2-40B4-BE49-F238E27FC236}">
                <a16:creationId xmlns:a16="http://schemas.microsoft.com/office/drawing/2014/main" id="{289FC82F-8CF5-582B-1755-7BDBC2DEB5C5}"/>
              </a:ext>
            </a:extLst>
          </p:cNvPr>
          <p:cNvSpPr txBox="1"/>
          <p:nvPr/>
        </p:nvSpPr>
        <p:spPr>
          <a:xfrm>
            <a:off x="533400" y="948850"/>
            <a:ext cx="11049000" cy="3416320"/>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What is the problem highlighted by the authors? </a:t>
            </a:r>
          </a:p>
          <a:p>
            <a:endParaRPr lang="en-US" sz="2400" dirty="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The model they propose is going to build on Grossman, and : </a:t>
            </a:r>
          </a:p>
          <a:p>
            <a:pPr marL="457200" indent="-457200">
              <a:buAutoNum type="arabicPeriod"/>
            </a:pPr>
            <a:r>
              <a:rPr lang="en-US" sz="2400" dirty="0">
                <a:latin typeface="Times New Roman" panose="02020603050405020304" pitchFamily="18" charset="0"/>
                <a:cs typeface="Times New Roman" panose="02020603050405020304" pitchFamily="18" charset="0"/>
              </a:rPr>
              <a:t>Underscore the problem</a:t>
            </a:r>
          </a:p>
          <a:p>
            <a:pPr marL="457200" indent="-457200">
              <a:buAutoNum type="arabicPeriod"/>
            </a:pPr>
            <a:r>
              <a:rPr lang="en-US" sz="2400" dirty="0">
                <a:latin typeface="Times New Roman" panose="02020603050405020304" pitchFamily="18" charset="0"/>
                <a:cs typeface="Times New Roman" panose="02020603050405020304" pitchFamily="18" charset="0"/>
              </a:rPr>
              <a:t>Explain why the problem exists</a:t>
            </a:r>
          </a:p>
          <a:p>
            <a:pPr marL="457200" indent="-457200">
              <a:buAutoNum type="arabicPeriod"/>
            </a:pPr>
            <a:r>
              <a:rPr lang="en-US" sz="2400" dirty="0">
                <a:latin typeface="Times New Roman" panose="02020603050405020304" pitchFamily="18" charset="0"/>
                <a:cs typeface="Times New Roman" panose="02020603050405020304" pitchFamily="18" charset="0"/>
              </a:rPr>
              <a:t>Generate testable (empirical) implications</a:t>
            </a:r>
          </a:p>
          <a:p>
            <a:pPr marL="457200" indent="-457200">
              <a:buAutoNum type="arabicPeriod"/>
            </a:pPr>
            <a:r>
              <a:rPr lang="en-US" sz="2400" dirty="0">
                <a:latin typeface="Times New Roman" panose="02020603050405020304" pitchFamily="18" charset="0"/>
                <a:cs typeface="Times New Roman" panose="02020603050405020304" pitchFamily="18" charset="0"/>
              </a:rPr>
              <a:t>Dictate a research design to credibly fix the problem</a:t>
            </a:r>
          </a:p>
          <a:p>
            <a:pPr marL="457200" indent="-457200">
              <a:buAutoNum type="arabicPeriod"/>
            </a:pPr>
            <a:endParaRPr lang="en-CA" sz="2400" dirty="0">
              <a:latin typeface="Times New Roman" panose="02020603050405020304" pitchFamily="18" charset="0"/>
              <a:cs typeface="Times New Roman" panose="02020603050405020304" pitchFamily="18" charset="0"/>
            </a:endParaRPr>
          </a:p>
          <a:p>
            <a:r>
              <a:rPr lang="en-CA" sz="2400" dirty="0">
                <a:latin typeface="Times New Roman" panose="02020603050405020304" pitchFamily="18" charset="0"/>
                <a:cs typeface="Times New Roman" panose="02020603050405020304" pitchFamily="18" charset="0"/>
              </a:rPr>
              <a:t>How?</a:t>
            </a:r>
            <a:endParaRPr lang="en-US" sz="24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97DE9CA5-1D45-6B55-370A-5AACCAE2CB19}"/>
              </a:ext>
            </a:extLst>
          </p:cNvPr>
          <p:cNvPicPr>
            <a:picLocks noChangeAspect="1"/>
          </p:cNvPicPr>
          <p:nvPr/>
        </p:nvPicPr>
        <p:blipFill>
          <a:blip r:embed="rId3"/>
          <a:stretch>
            <a:fillRect/>
          </a:stretch>
        </p:blipFill>
        <p:spPr>
          <a:xfrm>
            <a:off x="740176" y="4379663"/>
            <a:ext cx="9097645" cy="1800476"/>
          </a:xfrm>
          <a:prstGeom prst="rect">
            <a:avLst/>
          </a:prstGeom>
        </p:spPr>
      </p:pic>
    </p:spTree>
    <p:extLst>
      <p:ext uri="{BB962C8B-B14F-4D97-AF65-F5344CB8AC3E}">
        <p14:creationId xmlns:p14="http://schemas.microsoft.com/office/powerpoint/2010/main" val="345501704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4997B3-2F7A-8009-A175-817003678A0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6BE4318-2074-3BAD-48DB-B2DD16B2F614}"/>
              </a:ext>
            </a:extLst>
          </p:cNvPr>
          <p:cNvSpPr>
            <a:spLocks noGrp="1"/>
          </p:cNvSpPr>
          <p:nvPr>
            <p:ph type="title"/>
          </p:nvPr>
        </p:nvSpPr>
        <p:spPr>
          <a:xfrm>
            <a:off x="609600" y="272077"/>
            <a:ext cx="10439400" cy="624840"/>
          </a:xfrm>
        </p:spPr>
        <p:txBody>
          <a:bodyPr>
            <a:noAutofit/>
          </a:bodyPr>
          <a:lstStyle/>
          <a:p>
            <a:r>
              <a:rPr lang="en-US" sz="3600" dirty="0">
                <a:cs typeface="Times New Roman" panose="02020603050405020304" pitchFamily="18" charset="0"/>
              </a:rPr>
              <a:t>Summary</a:t>
            </a:r>
            <a:endParaRPr lang="en-US" sz="36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D5FDB44D-D0D6-C6CA-04D9-E733409590C7}"/>
              </a:ext>
            </a:extLst>
          </p:cNvPr>
          <p:cNvSpPr>
            <a:spLocks noGrp="1"/>
          </p:cNvSpPr>
          <p:nvPr>
            <p:ph idx="1"/>
          </p:nvPr>
        </p:nvSpPr>
        <p:spPr>
          <a:xfrm>
            <a:off x="609601" y="1066801"/>
            <a:ext cx="10439400" cy="5141388"/>
          </a:xfrm>
        </p:spPr>
        <p:txBody>
          <a:bodyPr>
            <a:noAutofit/>
          </a:bodyPr>
          <a:lstStyle/>
          <a:p>
            <a:r>
              <a:rPr lang="en-US" sz="2400" dirty="0">
                <a:cs typeface="Times New Roman" panose="02020603050405020304" pitchFamily="18" charset="0"/>
              </a:rPr>
              <a:t>Health can be modeled as a </a:t>
            </a:r>
            <a:r>
              <a:rPr lang="en-US" sz="2400" b="1" dirty="0">
                <a:solidFill>
                  <a:srgbClr val="0070C0"/>
                </a:solidFill>
                <a:cs typeface="Times New Roman" panose="02020603050405020304" pitchFamily="18" charset="0"/>
              </a:rPr>
              <a:t>choice</a:t>
            </a:r>
          </a:p>
          <a:p>
            <a:r>
              <a:rPr lang="en-US" sz="2400" dirty="0">
                <a:cs typeface="Times New Roman" panose="02020603050405020304" pitchFamily="18" charset="0"/>
              </a:rPr>
              <a:t>Health evolves over time in response to investments</a:t>
            </a:r>
          </a:p>
          <a:p>
            <a:r>
              <a:rPr lang="en-US" sz="2400" dirty="0">
                <a:cs typeface="Times New Roman" panose="02020603050405020304" pitchFamily="18" charset="0"/>
              </a:rPr>
              <a:t>Small decisions add up to large changes in health</a:t>
            </a:r>
          </a:p>
          <a:p>
            <a:r>
              <a:rPr lang="en-US" sz="2400" dirty="0">
                <a:cs typeface="Times New Roman" panose="02020603050405020304" pitchFamily="18" charset="0"/>
              </a:rPr>
              <a:t>Accounting for spillovers within households may explain disparities in investments</a:t>
            </a:r>
          </a:p>
          <a:p>
            <a:r>
              <a:rPr lang="en-US" sz="2400" dirty="0">
                <a:cs typeface="Times New Roman" panose="02020603050405020304" pitchFamily="18" charset="0"/>
              </a:rPr>
              <a:t>Is the empirical evidence consistent with these predictions? Meh. </a:t>
            </a:r>
          </a:p>
          <a:p>
            <a:r>
              <a:rPr lang="en-US" sz="2400" dirty="0">
                <a:cs typeface="Times New Roman" panose="02020603050405020304" pitchFamily="18" charset="0"/>
              </a:rPr>
              <a:t>Is the model trash? Also meh. </a:t>
            </a:r>
          </a:p>
          <a:p>
            <a:pPr marL="0" indent="0">
              <a:buNone/>
            </a:pPr>
            <a:r>
              <a:rPr lang="en-US" sz="2400" b="1" dirty="0">
                <a:solidFill>
                  <a:srgbClr val="0070C0"/>
                </a:solidFill>
                <a:cs typeface="Times New Roman" panose="02020603050405020304" pitchFamily="18" charset="0"/>
              </a:rPr>
              <a:t>Next time: moral hazard in health care</a:t>
            </a:r>
          </a:p>
          <a:p>
            <a:r>
              <a:rPr lang="en-US" sz="2400" dirty="0">
                <a:cs typeface="Times New Roman" panose="02020603050405020304" pitchFamily="18" charset="0"/>
              </a:rPr>
              <a:t>How does messing with the price of care affect demand for services? </a:t>
            </a:r>
          </a:p>
        </p:txBody>
      </p:sp>
    </p:spTree>
    <p:extLst>
      <p:ext uri="{BB962C8B-B14F-4D97-AF65-F5344CB8AC3E}">
        <p14:creationId xmlns:p14="http://schemas.microsoft.com/office/powerpoint/2010/main" val="65389730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959A64B-5C9A-4A9B-BA45-ADECED2E51D9}"/>
              </a:ext>
            </a:extLst>
          </p:cNvPr>
          <p:cNvSpPr>
            <a:spLocks noGrp="1"/>
          </p:cNvSpPr>
          <p:nvPr>
            <p:ph type="ctrTitle"/>
          </p:nvPr>
        </p:nvSpPr>
        <p:spPr>
          <a:xfrm>
            <a:off x="1261872" y="758952"/>
            <a:ext cx="10625328" cy="4041648"/>
          </a:xfrm>
        </p:spPr>
        <p:txBody>
          <a:bodyPr/>
          <a:lstStyle/>
          <a:p>
            <a:r>
              <a:rPr lang="en-US" dirty="0"/>
              <a:t>Discussions on Grossman	</a:t>
            </a:r>
          </a:p>
        </p:txBody>
      </p:sp>
      <p:sp>
        <p:nvSpPr>
          <p:cNvPr id="5" name="Subtitle 4">
            <a:extLst>
              <a:ext uri="{FF2B5EF4-FFF2-40B4-BE49-F238E27FC236}">
                <a16:creationId xmlns:a16="http://schemas.microsoft.com/office/drawing/2014/main" id="{D52D9252-3DD8-4D35-8070-32332FBE25E4}"/>
              </a:ext>
            </a:extLst>
          </p:cNvPr>
          <p:cNvSpPr>
            <a:spLocks noGrp="1"/>
          </p:cNvSpPr>
          <p:nvPr>
            <p:ph type="subTitle" idx="1"/>
          </p:nvPr>
        </p:nvSpPr>
        <p:spPr/>
        <p:txBody>
          <a:bodyPr/>
          <a:lstStyle/>
          <a:p>
            <a:pPr marL="342900" indent="-342900">
              <a:buFont typeface="Arial" panose="020B0604020202020204" pitchFamily="34" charset="0"/>
              <a:buChar char="•"/>
            </a:pPr>
            <a:r>
              <a:rPr lang="en-US" dirty="0" err="1"/>
              <a:t>Zweifel</a:t>
            </a:r>
            <a:r>
              <a:rPr lang="en-US" dirty="0"/>
              <a:t>, P. (2012). “The Grossman model after 40 years”.</a:t>
            </a:r>
            <a:r>
              <a:rPr lang="en-US" i="1" dirty="0"/>
              <a:t> The European Journal of Health Economics</a:t>
            </a:r>
          </a:p>
          <a:p>
            <a:pPr marL="342900" indent="-342900">
              <a:buFont typeface="Arial" panose="020B0604020202020204" pitchFamily="34" charset="0"/>
              <a:buChar char="•"/>
            </a:pPr>
            <a:r>
              <a:rPr lang="en-US" dirty="0" err="1"/>
              <a:t>Kaestner</a:t>
            </a:r>
            <a:r>
              <a:rPr lang="en-US" dirty="0"/>
              <a:t>, R. (2013). “The Grossman model after 40 years: a reply to Peter </a:t>
            </a:r>
            <a:r>
              <a:rPr lang="en-US" dirty="0" err="1"/>
              <a:t>Zweifel</a:t>
            </a:r>
            <a:r>
              <a:rPr lang="en-US" dirty="0"/>
              <a:t>”. </a:t>
            </a:r>
            <a:r>
              <a:rPr lang="en-US" i="1" dirty="0"/>
              <a:t>The European Journal of Health Economics</a:t>
            </a:r>
          </a:p>
        </p:txBody>
      </p:sp>
    </p:spTree>
    <p:extLst>
      <p:ext uri="{BB962C8B-B14F-4D97-AF65-F5344CB8AC3E}">
        <p14:creationId xmlns:p14="http://schemas.microsoft.com/office/powerpoint/2010/main" val="186149710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2447C70A-E8CD-4D7B-8C00-FF6EC3DCB236}"/>
              </a:ext>
            </a:extLst>
          </p:cNvPr>
          <p:cNvSpPr txBox="1">
            <a:spLocks/>
          </p:cNvSpPr>
          <p:nvPr/>
        </p:nvSpPr>
        <p:spPr>
          <a:xfrm>
            <a:off x="381000" y="171610"/>
            <a:ext cx="10573512"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Some Criticisms (Summarized)</a:t>
            </a:r>
          </a:p>
        </p:txBody>
      </p:sp>
      <p:pic>
        <p:nvPicPr>
          <p:cNvPr id="8" name="Content Placeholder 7">
            <a:extLst>
              <a:ext uri="{FF2B5EF4-FFF2-40B4-BE49-F238E27FC236}">
                <a16:creationId xmlns:a16="http://schemas.microsoft.com/office/drawing/2014/main" id="{B8FC8751-9601-B917-3C51-F0810FB17531}"/>
              </a:ext>
            </a:extLst>
          </p:cNvPr>
          <p:cNvPicPr>
            <a:picLocks noGrp="1" noChangeAspect="1"/>
          </p:cNvPicPr>
          <p:nvPr>
            <p:ph idx="1"/>
          </p:nvPr>
        </p:nvPicPr>
        <p:blipFill rotWithShape="1">
          <a:blip r:embed="rId3"/>
          <a:srcRect t="24831"/>
          <a:stretch/>
        </p:blipFill>
        <p:spPr>
          <a:xfrm>
            <a:off x="36095" y="948850"/>
            <a:ext cx="11016447" cy="5147150"/>
          </a:xfrm>
        </p:spPr>
      </p:pic>
    </p:spTree>
    <p:extLst>
      <p:ext uri="{BB962C8B-B14F-4D97-AF65-F5344CB8AC3E}">
        <p14:creationId xmlns:p14="http://schemas.microsoft.com/office/powerpoint/2010/main" val="185352315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2470404" y="1608139"/>
            <a:ext cx="7359396" cy="4572000"/>
          </a:xfrm>
        </p:spPr>
        <p:txBody>
          <a:bodyPr/>
          <a:lstStyle/>
          <a:p>
            <a:pPr lvl="1"/>
            <a:endParaRPr lang="en-US" dirty="0"/>
          </a:p>
          <a:p>
            <a:pPr lvl="1"/>
            <a:endParaRPr lang="en-US" dirty="0"/>
          </a:p>
        </p:txBody>
      </p:sp>
      <p:sp>
        <p:nvSpPr>
          <p:cNvPr id="6" name="Title 1">
            <a:extLst>
              <a:ext uri="{FF2B5EF4-FFF2-40B4-BE49-F238E27FC236}">
                <a16:creationId xmlns:a16="http://schemas.microsoft.com/office/drawing/2014/main" id="{2447C70A-E8CD-4D7B-8C00-FF6EC3DCB236}"/>
              </a:ext>
            </a:extLst>
          </p:cNvPr>
          <p:cNvSpPr txBox="1">
            <a:spLocks/>
          </p:cNvSpPr>
          <p:nvPr/>
        </p:nvSpPr>
        <p:spPr>
          <a:xfrm>
            <a:off x="381000" y="171610"/>
            <a:ext cx="10573512"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Critique: </a:t>
            </a:r>
            <a:r>
              <a:rPr lang="en-US" dirty="0" err="1">
                <a:latin typeface="Times New Roman" panose="02020603050405020304" pitchFamily="18" charset="0"/>
              </a:rPr>
              <a:t>Zweifel</a:t>
            </a:r>
            <a:r>
              <a:rPr lang="en-US" dirty="0">
                <a:latin typeface="Times New Roman" panose="02020603050405020304" pitchFamily="18" charset="0"/>
              </a:rPr>
              <a:t> (2012)</a:t>
            </a:r>
          </a:p>
        </p:txBody>
      </p:sp>
      <p:sp>
        <p:nvSpPr>
          <p:cNvPr id="3" name="TextBox 2">
            <a:extLst>
              <a:ext uri="{FF2B5EF4-FFF2-40B4-BE49-F238E27FC236}">
                <a16:creationId xmlns:a16="http://schemas.microsoft.com/office/drawing/2014/main" id="{132F25E1-D8BA-BC55-3995-27EE46EBBB02}"/>
              </a:ext>
            </a:extLst>
          </p:cNvPr>
          <p:cNvSpPr txBox="1"/>
          <p:nvPr/>
        </p:nvSpPr>
        <p:spPr>
          <a:xfrm>
            <a:off x="533400" y="948850"/>
            <a:ext cx="10573512" cy="1200329"/>
          </a:xfrm>
          <a:prstGeom prst="rect">
            <a:avLst/>
          </a:prstGeom>
          <a:noFill/>
        </p:spPr>
        <p:txBody>
          <a:bodyPr wrap="square" rtlCol="0">
            <a:spAutoFit/>
          </a:bodyPr>
          <a:lstStyle/>
          <a:p>
            <a:pPr marL="342900" indent="-342900">
              <a:buFont typeface="Arial" panose="020B0604020202020204" pitchFamily="34" charset="0"/>
              <a:buChar char="•"/>
            </a:pPr>
            <a:r>
              <a:rPr lang="en-CA" sz="2400" dirty="0">
                <a:latin typeface="Times New Roman" panose="02020603050405020304" pitchFamily="18" charset="0"/>
                <a:cs typeface="Times New Roman" panose="02020603050405020304" pitchFamily="18" charset="0"/>
              </a:rPr>
              <a:t>The Grossman model has failed to be </a:t>
            </a:r>
            <a:r>
              <a:rPr lang="en-CA" sz="2400" b="1" dirty="0">
                <a:latin typeface="Times New Roman" panose="02020603050405020304" pitchFamily="18" charset="0"/>
                <a:cs typeface="Times New Roman" panose="02020603050405020304" pitchFamily="18" charset="0"/>
              </a:rPr>
              <a:t>policy relevant</a:t>
            </a:r>
            <a:endParaRPr lang="en-CA" sz="2400" dirty="0">
              <a:latin typeface="Times New Roman" panose="02020603050405020304" pitchFamily="18" charset="0"/>
              <a:cs typeface="Times New Roman" panose="02020603050405020304" pitchFamily="18" charset="0"/>
            </a:endParaRPr>
          </a:p>
          <a:p>
            <a:pPr marL="914400" lvl="1" indent="-457200">
              <a:buFont typeface="+mj-lt"/>
              <a:buAutoNum type="arabicPeriod"/>
            </a:pPr>
            <a:r>
              <a:rPr lang="en-CA" sz="2400" dirty="0">
                <a:latin typeface="Times New Roman" panose="02020603050405020304" pitchFamily="18" charset="0"/>
                <a:cs typeface="Times New Roman" panose="02020603050405020304" pitchFamily="18" charset="0"/>
              </a:rPr>
              <a:t>Assumes a long, fixed planning horizon – do people really plan 50 years out?</a:t>
            </a:r>
          </a:p>
          <a:p>
            <a:pPr marL="914400" lvl="1" indent="-457200">
              <a:buFont typeface="+mj-lt"/>
              <a:buAutoNum type="arabicPeriod"/>
            </a:pPr>
            <a:r>
              <a:rPr lang="en-CA" sz="2400" dirty="0">
                <a:latin typeface="Times New Roman" panose="02020603050405020304" pitchFamily="18" charset="0"/>
                <a:cs typeface="Times New Roman" panose="02020603050405020304" pitchFamily="18" charset="0"/>
              </a:rPr>
              <a:t>Assumes that return of investment is </a:t>
            </a:r>
            <a:r>
              <a:rPr lang="en-CA" sz="2400" b="1" dirty="0">
                <a:latin typeface="Times New Roman" panose="02020603050405020304" pitchFamily="18" charset="0"/>
                <a:cs typeface="Times New Roman" panose="02020603050405020304" pitchFamily="18" charset="0"/>
              </a:rPr>
              <a:t>constant across health states</a:t>
            </a:r>
          </a:p>
        </p:txBody>
      </p:sp>
    </p:spTree>
    <p:extLst>
      <p:ext uri="{BB962C8B-B14F-4D97-AF65-F5344CB8AC3E}">
        <p14:creationId xmlns:p14="http://schemas.microsoft.com/office/powerpoint/2010/main" val="297384800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2470404" y="1608139"/>
            <a:ext cx="7359396" cy="4572000"/>
          </a:xfrm>
        </p:spPr>
        <p:txBody>
          <a:bodyPr/>
          <a:lstStyle/>
          <a:p>
            <a:pPr lvl="1"/>
            <a:endParaRPr lang="en-US" dirty="0"/>
          </a:p>
          <a:p>
            <a:pPr lvl="1"/>
            <a:endParaRPr lang="en-US" dirty="0"/>
          </a:p>
        </p:txBody>
      </p:sp>
      <p:sp>
        <p:nvSpPr>
          <p:cNvPr id="6" name="Title 1">
            <a:extLst>
              <a:ext uri="{FF2B5EF4-FFF2-40B4-BE49-F238E27FC236}">
                <a16:creationId xmlns:a16="http://schemas.microsoft.com/office/drawing/2014/main" id="{2447C70A-E8CD-4D7B-8C00-FF6EC3DCB236}"/>
              </a:ext>
            </a:extLst>
          </p:cNvPr>
          <p:cNvSpPr txBox="1">
            <a:spLocks/>
          </p:cNvSpPr>
          <p:nvPr/>
        </p:nvSpPr>
        <p:spPr>
          <a:xfrm>
            <a:off x="381000" y="171610"/>
            <a:ext cx="10573512"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Critique: </a:t>
            </a:r>
            <a:r>
              <a:rPr lang="en-US" dirty="0" err="1">
                <a:latin typeface="Times New Roman" panose="02020603050405020304" pitchFamily="18" charset="0"/>
              </a:rPr>
              <a:t>Zweifel</a:t>
            </a:r>
            <a:r>
              <a:rPr lang="en-US" dirty="0">
                <a:latin typeface="Times New Roman" panose="02020603050405020304" pitchFamily="18" charset="0"/>
              </a:rPr>
              <a:t> (2012)</a:t>
            </a:r>
          </a:p>
        </p:txBody>
      </p:sp>
      <p:sp>
        <p:nvSpPr>
          <p:cNvPr id="3" name="TextBox 2">
            <a:extLst>
              <a:ext uri="{FF2B5EF4-FFF2-40B4-BE49-F238E27FC236}">
                <a16:creationId xmlns:a16="http://schemas.microsoft.com/office/drawing/2014/main" id="{132F25E1-D8BA-BC55-3995-27EE46EBBB02}"/>
              </a:ext>
            </a:extLst>
          </p:cNvPr>
          <p:cNvSpPr txBox="1"/>
          <p:nvPr/>
        </p:nvSpPr>
        <p:spPr>
          <a:xfrm>
            <a:off x="533400" y="948850"/>
            <a:ext cx="10573512" cy="1200329"/>
          </a:xfrm>
          <a:prstGeom prst="rect">
            <a:avLst/>
          </a:prstGeom>
          <a:noFill/>
        </p:spPr>
        <p:txBody>
          <a:bodyPr wrap="square" rtlCol="0">
            <a:spAutoFit/>
          </a:bodyPr>
          <a:lstStyle/>
          <a:p>
            <a:pPr marL="342900" indent="-342900">
              <a:buFont typeface="Arial" panose="020B0604020202020204" pitchFamily="34" charset="0"/>
              <a:buChar char="•"/>
            </a:pPr>
            <a:r>
              <a:rPr lang="en-CA" sz="2400" dirty="0">
                <a:latin typeface="Times New Roman" panose="02020603050405020304" pitchFamily="18" charset="0"/>
                <a:cs typeface="Times New Roman" panose="02020603050405020304" pitchFamily="18" charset="0"/>
              </a:rPr>
              <a:t>The Grossman model has failed to be </a:t>
            </a:r>
            <a:r>
              <a:rPr lang="en-CA" sz="2400" b="1" dirty="0">
                <a:latin typeface="Times New Roman" panose="02020603050405020304" pitchFamily="18" charset="0"/>
                <a:cs typeface="Times New Roman" panose="02020603050405020304" pitchFamily="18" charset="0"/>
              </a:rPr>
              <a:t>policy relevant</a:t>
            </a:r>
            <a:endParaRPr lang="en-CA" sz="2400" dirty="0">
              <a:latin typeface="Times New Roman" panose="02020603050405020304" pitchFamily="18" charset="0"/>
              <a:cs typeface="Times New Roman" panose="02020603050405020304" pitchFamily="18" charset="0"/>
            </a:endParaRPr>
          </a:p>
          <a:p>
            <a:pPr marL="914400" lvl="1" indent="-457200">
              <a:buFont typeface="+mj-lt"/>
              <a:buAutoNum type="arabicPeriod"/>
            </a:pPr>
            <a:r>
              <a:rPr lang="en-CA" sz="2400" dirty="0">
                <a:latin typeface="Times New Roman" panose="02020603050405020304" pitchFamily="18" charset="0"/>
                <a:cs typeface="Times New Roman" panose="02020603050405020304" pitchFamily="18" charset="0"/>
              </a:rPr>
              <a:t>Assumes a long, fixed planning horizon – do people really plan 50 years out?</a:t>
            </a:r>
          </a:p>
          <a:p>
            <a:pPr marL="914400" lvl="1" indent="-457200">
              <a:buFont typeface="+mj-lt"/>
              <a:buAutoNum type="arabicPeriod"/>
            </a:pPr>
            <a:r>
              <a:rPr lang="en-CA" sz="2400" dirty="0">
                <a:latin typeface="Times New Roman" panose="02020603050405020304" pitchFamily="18" charset="0"/>
                <a:cs typeface="Times New Roman" panose="02020603050405020304" pitchFamily="18" charset="0"/>
              </a:rPr>
              <a:t>Assumes that return of investment is </a:t>
            </a:r>
            <a:r>
              <a:rPr lang="en-CA" sz="2400" b="1" dirty="0">
                <a:latin typeface="Times New Roman" panose="02020603050405020304" pitchFamily="18" charset="0"/>
                <a:cs typeface="Times New Roman" panose="02020603050405020304" pitchFamily="18" charset="0"/>
              </a:rPr>
              <a:t>constant across health states</a:t>
            </a:r>
          </a:p>
        </p:txBody>
      </p:sp>
      <p:sp>
        <p:nvSpPr>
          <p:cNvPr id="5" name="TextBox 4">
            <a:extLst>
              <a:ext uri="{FF2B5EF4-FFF2-40B4-BE49-F238E27FC236}">
                <a16:creationId xmlns:a16="http://schemas.microsoft.com/office/drawing/2014/main" id="{00D7B428-141D-40F2-1CD7-5C711BDA33AD}"/>
              </a:ext>
            </a:extLst>
          </p:cNvPr>
          <p:cNvSpPr txBox="1"/>
          <p:nvPr/>
        </p:nvSpPr>
        <p:spPr>
          <a:xfrm>
            <a:off x="1204899" y="2326254"/>
            <a:ext cx="8925713" cy="1200329"/>
          </a:xfrm>
          <a:prstGeom prst="rect">
            <a:avLst/>
          </a:prstGeom>
          <a:solidFill>
            <a:schemeClr val="accent2"/>
          </a:solidFill>
          <a:ln>
            <a:solidFill>
              <a:schemeClr val="accent2">
                <a:lumMod val="50000"/>
              </a:schemeClr>
            </a:solidFill>
          </a:ln>
        </p:spPr>
        <p:txBody>
          <a:bodyPr wrap="none" rtlCol="0">
            <a:spAutoFit/>
          </a:bodyPr>
          <a:lstStyle/>
          <a:p>
            <a:r>
              <a:rPr lang="en-US" sz="2400" dirty="0">
                <a:solidFill>
                  <a:schemeClr val="bg1"/>
                </a:solidFill>
                <a:latin typeface="Garamond" panose="02020404030301010803" pitchFamily="18" charset="0"/>
              </a:rPr>
              <a:t>“However, the acronym MGM already suggests that the model amounts </a:t>
            </a:r>
          </a:p>
          <a:p>
            <a:r>
              <a:rPr lang="en-US" sz="2400" dirty="0">
                <a:solidFill>
                  <a:schemeClr val="bg1"/>
                </a:solidFill>
                <a:latin typeface="Garamond" panose="02020404030301010803" pitchFamily="18" charset="0"/>
              </a:rPr>
              <a:t>to something like the Hollywood dream factory </a:t>
            </a:r>
            <a:r>
              <a:rPr lang="en-US" sz="2400" b="0" i="0" u="none" strike="noStrike" baseline="0" dirty="0">
                <a:solidFill>
                  <a:schemeClr val="bg1"/>
                </a:solidFill>
                <a:latin typeface="Garamond" panose="02020404030301010803" pitchFamily="18" charset="0"/>
              </a:rPr>
              <a:t>Metro-Goldwyn-Mayer: </a:t>
            </a:r>
          </a:p>
          <a:p>
            <a:r>
              <a:rPr lang="en-US" sz="2400" b="0" i="0" u="none" strike="noStrike" baseline="0" dirty="0">
                <a:solidFill>
                  <a:schemeClr val="bg1"/>
                </a:solidFill>
                <a:latin typeface="Garamond" panose="02020404030301010803" pitchFamily="18" charset="0"/>
              </a:rPr>
              <a:t>much elegance, very inspiring, but of limited relevance to the real world.”</a:t>
            </a:r>
            <a:endParaRPr lang="en-CA" sz="2400" dirty="0">
              <a:solidFill>
                <a:schemeClr val="bg1"/>
              </a:solidFill>
              <a:latin typeface="Garamond" panose="02020404030301010803" pitchFamily="18" charset="0"/>
            </a:endParaRPr>
          </a:p>
        </p:txBody>
      </p:sp>
      <p:sp>
        <p:nvSpPr>
          <p:cNvPr id="7" name="TextBox 6">
            <a:extLst>
              <a:ext uri="{FF2B5EF4-FFF2-40B4-BE49-F238E27FC236}">
                <a16:creationId xmlns:a16="http://schemas.microsoft.com/office/drawing/2014/main" id="{753BF961-7F59-74FF-3691-F875B37F5B1A}"/>
              </a:ext>
            </a:extLst>
          </p:cNvPr>
          <p:cNvSpPr txBox="1"/>
          <p:nvPr/>
        </p:nvSpPr>
        <p:spPr>
          <a:xfrm>
            <a:off x="1357299" y="3962400"/>
            <a:ext cx="7253301" cy="1569660"/>
          </a:xfrm>
          <a:prstGeom prst="rect">
            <a:avLst/>
          </a:prstGeom>
          <a:solidFill>
            <a:schemeClr val="accent2"/>
          </a:solidFill>
          <a:ln>
            <a:solidFill>
              <a:schemeClr val="accent2">
                <a:lumMod val="50000"/>
              </a:schemeClr>
            </a:solidFill>
          </a:ln>
        </p:spPr>
        <p:txBody>
          <a:bodyPr wrap="square" rtlCol="0">
            <a:spAutoFit/>
          </a:bodyPr>
          <a:lstStyle/>
          <a:p>
            <a:r>
              <a:rPr lang="en-US" sz="2400" dirty="0">
                <a:solidFill>
                  <a:schemeClr val="bg1"/>
                </a:solidFill>
                <a:latin typeface="Garamond" panose="02020404030301010803" pitchFamily="18" charset="0"/>
              </a:rPr>
              <a:t>“It is amazing that neither the reviewers nor the editors of</a:t>
            </a:r>
          </a:p>
          <a:p>
            <a:r>
              <a:rPr lang="en-US" sz="2400" dirty="0">
                <a:solidFill>
                  <a:schemeClr val="bg1"/>
                </a:solidFill>
                <a:latin typeface="Garamond" panose="02020404030301010803" pitchFamily="18" charset="0"/>
              </a:rPr>
              <a:t>Health Economics recognized this. Or was there collusion</a:t>
            </a:r>
          </a:p>
          <a:p>
            <a:r>
              <a:rPr lang="en-US" sz="2400" dirty="0">
                <a:solidFill>
                  <a:schemeClr val="bg1"/>
                </a:solidFill>
                <a:latin typeface="Garamond" panose="02020404030301010803" pitchFamily="18" charset="0"/>
              </a:rPr>
              <a:t>between the journal and the author, serving their shared</a:t>
            </a:r>
          </a:p>
          <a:p>
            <a:r>
              <a:rPr lang="en-US" sz="2400" dirty="0">
                <a:solidFill>
                  <a:schemeClr val="bg1"/>
                </a:solidFill>
                <a:latin typeface="Garamond" panose="02020404030301010803" pitchFamily="18" charset="0"/>
              </a:rPr>
              <a:t>interest in keeping the MGM bandwagon rolling? </a:t>
            </a:r>
            <a:endParaRPr lang="en-CA" sz="2400" dirty="0">
              <a:solidFill>
                <a:schemeClr val="bg1"/>
              </a:solidFill>
              <a:latin typeface="Garamond" panose="02020404030301010803" pitchFamily="18" charset="0"/>
            </a:endParaRPr>
          </a:p>
        </p:txBody>
      </p:sp>
    </p:spTree>
    <p:extLst>
      <p:ext uri="{BB962C8B-B14F-4D97-AF65-F5344CB8AC3E}">
        <p14:creationId xmlns:p14="http://schemas.microsoft.com/office/powerpoint/2010/main" val="25671791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1295400" y="1295400"/>
            <a:ext cx="9753600" cy="4884739"/>
          </a:xfrm>
        </p:spPr>
        <p:txBody>
          <a:bodyPr>
            <a:normAutofit/>
          </a:bodyPr>
          <a:lstStyle/>
          <a:p>
            <a:pPr marL="0" indent="0" algn="just">
              <a:spcBef>
                <a:spcPts val="0"/>
              </a:spcBef>
              <a:spcAft>
                <a:spcPts val="0"/>
              </a:spcAft>
              <a:buNone/>
            </a:pPr>
            <a:r>
              <a:rPr lang="en-US" sz="2400" b="1"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rPr>
              <a:t>Evaluation</a:t>
            </a:r>
            <a:r>
              <a:rPr lang="en-US" sz="2400" b="1" spc="-25" dirty="0">
                <a:solidFill>
                  <a:srgbClr val="0070C0"/>
                </a:solidFill>
                <a:latin typeface="Times New Roman" panose="02020603050405020304" pitchFamily="18" charset="0"/>
                <a:ea typeface="Calibri" panose="020F0502020204030204" pitchFamily="34" charset="0"/>
                <a:cs typeface="Times New Roman" panose="02020603050405020304" pitchFamily="18" charset="0"/>
              </a:rPr>
              <a:t> </a:t>
            </a:r>
            <a:r>
              <a:rPr lang="en-US" sz="2400" b="1"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rPr>
              <a:t>Criteria</a:t>
            </a:r>
          </a:p>
          <a:p>
            <a:pPr marL="457200" indent="-457200" algn="just">
              <a:spcBef>
                <a:spcPts val="0"/>
              </a:spcBef>
              <a:spcAft>
                <a:spcPts val="0"/>
              </a:spcAft>
              <a:buFont typeface="+mj-lt"/>
              <a:buAutoNum type="arabicPeriod"/>
            </a:pPr>
            <a:r>
              <a:rPr lang="en-US" sz="2400" b="1"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rPr>
              <a:t>Presentation</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1 presentation, worth 30% of the final grade</a:t>
            </a:r>
          </a:p>
          <a:p>
            <a:pPr lvl="2" algn="just">
              <a:spcBef>
                <a:spcPts val="0"/>
              </a:spcBef>
              <a:spcAft>
                <a:spcPts val="0"/>
              </a:spcAft>
            </a:pPr>
            <a:r>
              <a:rPr lang="en-US" sz="2200" dirty="0">
                <a:ea typeface="Times New Roman" panose="02020603050405020304" pitchFamily="18" charset="0"/>
              </a:rPr>
              <a:t>Options for papers are on syllabus/GitHub </a:t>
            </a:r>
          </a:p>
          <a:p>
            <a:pPr lvl="2" algn="just">
              <a:spcBef>
                <a:spcPts val="0"/>
              </a:spcBef>
              <a:spcAft>
                <a:spcPts val="0"/>
              </a:spcAft>
            </a:pPr>
            <a:r>
              <a:rPr lang="en-US" sz="2200" b="1" dirty="0">
                <a:effectLst/>
                <a:latin typeface="Times New Roman" panose="02020603050405020304" pitchFamily="18" charset="0"/>
                <a:ea typeface="Times New Roman" panose="02020603050405020304" pitchFamily="18" charset="0"/>
              </a:rPr>
              <a:t>The topics you choose for the presentation and referee report should be different. </a:t>
            </a:r>
          </a:p>
          <a:p>
            <a:pPr lvl="2" algn="just">
              <a:spcBef>
                <a:spcPts val="0"/>
              </a:spcBef>
              <a:spcAft>
                <a:spcPts val="0"/>
              </a:spcAft>
            </a:pPr>
            <a:r>
              <a:rPr lang="en-US" sz="2200" b="1" dirty="0">
                <a:ea typeface="Times New Roman" panose="02020603050405020304" pitchFamily="18" charset="0"/>
              </a:rPr>
              <a:t>20–30-minute presentation </a:t>
            </a:r>
            <a:r>
              <a:rPr lang="en-US" sz="2200" dirty="0">
                <a:ea typeface="Times New Roman" panose="02020603050405020304" pitchFamily="18" charset="0"/>
              </a:rPr>
              <a:t>(15 slides max): </a:t>
            </a:r>
          </a:p>
          <a:p>
            <a:pPr marL="822960" lvl="3" indent="0" algn="just">
              <a:spcBef>
                <a:spcPts val="0"/>
              </a:spcBef>
              <a:spcAft>
                <a:spcPts val="0"/>
              </a:spcAft>
              <a:buNone/>
            </a:pPr>
            <a:r>
              <a:rPr lang="en-US" sz="2200" dirty="0">
                <a:effectLst/>
                <a:latin typeface="Times New Roman" panose="02020603050405020304" pitchFamily="18" charset="0"/>
                <a:ea typeface="Times New Roman" panose="02020603050405020304" pitchFamily="18" charset="0"/>
              </a:rPr>
              <a:t>1. Motivation</a:t>
            </a:r>
          </a:p>
          <a:p>
            <a:pPr marL="822960" lvl="3" indent="0" algn="just">
              <a:spcBef>
                <a:spcPts val="0"/>
              </a:spcBef>
              <a:spcAft>
                <a:spcPts val="0"/>
              </a:spcAft>
              <a:buNone/>
            </a:pPr>
            <a:r>
              <a:rPr lang="en-US" sz="2200" dirty="0">
                <a:ea typeface="Times New Roman" panose="02020603050405020304" pitchFamily="18" charset="0"/>
              </a:rPr>
              <a:t>2. Contribution</a:t>
            </a:r>
          </a:p>
          <a:p>
            <a:pPr marL="822960" lvl="3" indent="0" algn="just">
              <a:spcBef>
                <a:spcPts val="0"/>
              </a:spcBef>
              <a:spcAft>
                <a:spcPts val="0"/>
              </a:spcAft>
              <a:buNone/>
            </a:pPr>
            <a:r>
              <a:rPr lang="en-US" sz="2200" dirty="0">
                <a:effectLst/>
                <a:latin typeface="Times New Roman" panose="02020603050405020304" pitchFamily="18" charset="0"/>
                <a:ea typeface="Times New Roman" panose="02020603050405020304" pitchFamily="18" charset="0"/>
              </a:rPr>
              <a:t>3. Walk-through of the model (focus 1)</a:t>
            </a:r>
          </a:p>
          <a:p>
            <a:pPr marL="822960" lvl="3" indent="0" algn="just">
              <a:spcBef>
                <a:spcPts val="0"/>
              </a:spcBef>
              <a:spcAft>
                <a:spcPts val="0"/>
              </a:spcAft>
              <a:buNone/>
            </a:pPr>
            <a:r>
              <a:rPr lang="en-US" sz="2200" dirty="0">
                <a:ea typeface="Times New Roman" panose="02020603050405020304" pitchFamily="18" charset="0"/>
              </a:rPr>
              <a:t>4. S</a:t>
            </a:r>
            <a:r>
              <a:rPr lang="en-US" sz="2200" dirty="0">
                <a:effectLst/>
                <a:latin typeface="Times New Roman" panose="02020603050405020304" pitchFamily="18" charset="0"/>
                <a:ea typeface="Times New Roman" panose="02020603050405020304" pitchFamily="18" charset="0"/>
              </a:rPr>
              <a:t>ummary of any empirical analyses or additional findings</a:t>
            </a:r>
          </a:p>
          <a:p>
            <a:pPr marL="822960" lvl="3" indent="0" algn="just">
              <a:spcBef>
                <a:spcPts val="0"/>
              </a:spcBef>
              <a:spcAft>
                <a:spcPts val="0"/>
              </a:spcAft>
              <a:buNone/>
            </a:pPr>
            <a:r>
              <a:rPr lang="en-US" sz="2200" dirty="0">
                <a:ea typeface="Times New Roman" panose="02020603050405020304" pitchFamily="18" charset="0"/>
              </a:rPr>
              <a:t>5. Your </a:t>
            </a:r>
            <a:r>
              <a:rPr lang="en-US" sz="2200" dirty="0">
                <a:effectLst/>
                <a:latin typeface="Times New Roman" panose="02020603050405020304" pitchFamily="18" charset="0"/>
                <a:ea typeface="Times New Roman" panose="02020603050405020304" pitchFamily="18" charset="0"/>
              </a:rPr>
              <a:t>own thoughts on the paper’s strengths and weaknesses (focus 2).</a:t>
            </a:r>
          </a:p>
          <a:p>
            <a:pPr lvl="2" algn="just">
              <a:spcBef>
                <a:spcPts val="0"/>
              </a:spcBef>
              <a:spcAft>
                <a:spcPts val="0"/>
              </a:spcAft>
            </a:pPr>
            <a:r>
              <a:rPr lang="en-US" sz="2200" b="1" dirty="0">
                <a:effectLst/>
                <a:latin typeface="Times New Roman" panose="02020603050405020304" pitchFamily="18" charset="0"/>
                <a:ea typeface="Times New Roman" panose="02020603050405020304" pitchFamily="18" charset="0"/>
              </a:rPr>
              <a:t>Presentations will be given on the day the topic is covered in class.</a:t>
            </a:r>
          </a:p>
          <a:p>
            <a:pPr marL="548640" lvl="2" indent="0" algn="just">
              <a:spcBef>
                <a:spcPts val="0"/>
              </a:spcBef>
              <a:spcAft>
                <a:spcPts val="0"/>
              </a:spcAft>
              <a:buNone/>
            </a:pPr>
            <a:endParaRPr lang="en-US" sz="2200" b="1" dirty="0">
              <a:solidFill>
                <a:srgbClr val="0070C0"/>
              </a:solidFill>
              <a:ea typeface="Calibri" panose="020F0502020204030204" pitchFamily="34" charset="0"/>
              <a:cs typeface="Times New Roman" panose="02020603050405020304" pitchFamily="18" charset="0"/>
            </a:endParaRPr>
          </a:p>
          <a:p>
            <a:pPr marL="548640" lvl="2" indent="0" algn="just">
              <a:spcBef>
                <a:spcPts val="0"/>
              </a:spcBef>
              <a:spcAft>
                <a:spcPts val="0"/>
              </a:spcAft>
              <a:buNone/>
            </a:pPr>
            <a:r>
              <a:rPr lang="en-US" sz="2200" b="1" dirty="0">
                <a:solidFill>
                  <a:schemeClr val="tx1"/>
                </a:solidFill>
                <a:ea typeface="Calibri" panose="020F0502020204030204" pitchFamily="34" charset="0"/>
                <a:cs typeface="Times New Roman" panose="02020603050405020304" pitchFamily="18" charset="0"/>
              </a:rPr>
              <a:t>If you haven’t already, </a:t>
            </a:r>
            <a:r>
              <a:rPr lang="en-US" sz="2200" b="1" dirty="0">
                <a:solidFill>
                  <a:srgbClr val="0070C0"/>
                </a:solidFill>
                <a:ea typeface="Calibri" panose="020F0502020204030204" pitchFamily="34" charset="0"/>
                <a:cs typeface="Times New Roman" panose="02020603050405020304" pitchFamily="18" charset="0"/>
                <a:hlinkClick r:id="rId3"/>
              </a:rPr>
              <a:t>please tell me what you’d like to present</a:t>
            </a:r>
            <a:r>
              <a:rPr lang="en-US" sz="2200" b="1" dirty="0">
                <a:solidFill>
                  <a:srgbClr val="0070C0"/>
                </a:solidFill>
                <a:ea typeface="Calibri" panose="020F0502020204030204" pitchFamily="34" charset="0"/>
                <a:cs typeface="Times New Roman" panose="02020603050405020304" pitchFamily="18" charset="0"/>
              </a:rPr>
              <a:t>!</a:t>
            </a:r>
          </a:p>
        </p:txBody>
      </p:sp>
      <p:sp>
        <p:nvSpPr>
          <p:cNvPr id="5" name="Title 1">
            <a:extLst>
              <a:ext uri="{FF2B5EF4-FFF2-40B4-BE49-F238E27FC236}">
                <a16:creationId xmlns:a16="http://schemas.microsoft.com/office/drawing/2014/main" id="{2CBDD2D1-2055-4095-B24C-4E07449F80A0}"/>
              </a:ext>
            </a:extLst>
          </p:cNvPr>
          <p:cNvSpPr txBox="1">
            <a:spLocks/>
          </p:cNvSpPr>
          <p:nvPr/>
        </p:nvSpPr>
        <p:spPr>
          <a:xfrm>
            <a:off x="1261872" y="365760"/>
            <a:ext cx="9692640"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Introduction &amp; Syllabus</a:t>
            </a:r>
          </a:p>
        </p:txBody>
      </p:sp>
      <p:sp>
        <p:nvSpPr>
          <p:cNvPr id="6" name="Title 5">
            <a:extLst>
              <a:ext uri="{FF2B5EF4-FFF2-40B4-BE49-F238E27FC236}">
                <a16:creationId xmlns:a16="http://schemas.microsoft.com/office/drawing/2014/main" id="{7A268CAC-145E-4B1C-89BC-11BEB5C46CAA}"/>
              </a:ext>
            </a:extLst>
          </p:cNvPr>
          <p:cNvSpPr>
            <a:spLocks noGrp="1"/>
          </p:cNvSpPr>
          <p:nvPr>
            <p:ph type="title"/>
          </p:nvPr>
        </p:nvSpPr>
        <p:spPr/>
        <p:txBody>
          <a:bodyPr/>
          <a:lstStyle/>
          <a:p>
            <a:r>
              <a:rPr lang="en-US" dirty="0"/>
              <a:t> </a:t>
            </a:r>
          </a:p>
        </p:txBody>
      </p:sp>
    </p:spTree>
    <p:extLst>
      <p:ext uri="{BB962C8B-B14F-4D97-AF65-F5344CB8AC3E}">
        <p14:creationId xmlns:p14="http://schemas.microsoft.com/office/powerpoint/2010/main" val="146596904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2470404" y="1608139"/>
            <a:ext cx="7359396" cy="4572000"/>
          </a:xfrm>
        </p:spPr>
        <p:txBody>
          <a:bodyPr/>
          <a:lstStyle/>
          <a:p>
            <a:pPr lvl="1"/>
            <a:endParaRPr lang="en-US" dirty="0"/>
          </a:p>
          <a:p>
            <a:pPr lvl="1"/>
            <a:endParaRPr lang="en-US" dirty="0"/>
          </a:p>
        </p:txBody>
      </p:sp>
      <p:sp>
        <p:nvSpPr>
          <p:cNvPr id="6" name="Title 1">
            <a:extLst>
              <a:ext uri="{FF2B5EF4-FFF2-40B4-BE49-F238E27FC236}">
                <a16:creationId xmlns:a16="http://schemas.microsoft.com/office/drawing/2014/main" id="{2447C70A-E8CD-4D7B-8C00-FF6EC3DCB236}"/>
              </a:ext>
            </a:extLst>
          </p:cNvPr>
          <p:cNvSpPr txBox="1">
            <a:spLocks/>
          </p:cNvSpPr>
          <p:nvPr/>
        </p:nvSpPr>
        <p:spPr>
          <a:xfrm>
            <a:off x="381000" y="171610"/>
            <a:ext cx="10573512"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Critique: </a:t>
            </a:r>
            <a:r>
              <a:rPr lang="en-US" dirty="0" err="1">
                <a:latin typeface="Times New Roman" panose="02020603050405020304" pitchFamily="18" charset="0"/>
              </a:rPr>
              <a:t>Zweifel</a:t>
            </a:r>
            <a:r>
              <a:rPr lang="en-US" dirty="0">
                <a:latin typeface="Times New Roman" panose="02020603050405020304" pitchFamily="18" charset="0"/>
              </a:rPr>
              <a:t> (2012)</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132F25E1-D8BA-BC55-3995-27EE46EBBB02}"/>
                  </a:ext>
                </a:extLst>
              </p:cNvPr>
              <p:cNvSpPr txBox="1"/>
              <p:nvPr/>
            </p:nvSpPr>
            <p:spPr>
              <a:xfrm>
                <a:off x="533400" y="948850"/>
                <a:ext cx="10573512" cy="4893647"/>
              </a:xfrm>
              <a:prstGeom prst="rect">
                <a:avLst/>
              </a:prstGeom>
              <a:noFill/>
            </p:spPr>
            <p:txBody>
              <a:bodyPr wrap="square" rtlCol="0">
                <a:spAutoFit/>
              </a:bodyPr>
              <a:lstStyle/>
              <a:p>
                <a:pPr marL="342900" indent="-342900">
                  <a:buFont typeface="Arial" panose="020B0604020202020204" pitchFamily="34" charset="0"/>
                  <a:buChar char="•"/>
                </a:pPr>
                <a:r>
                  <a:rPr lang="en-CA" sz="2400" dirty="0">
                    <a:latin typeface="Times New Roman" panose="02020603050405020304" pitchFamily="18" charset="0"/>
                    <a:cs typeface="Times New Roman" panose="02020603050405020304" pitchFamily="18" charset="0"/>
                  </a:rPr>
                  <a:t>The Grossman model has failed to be </a:t>
                </a:r>
                <a:r>
                  <a:rPr lang="en-CA" sz="2400" b="1" dirty="0">
                    <a:latin typeface="Times New Roman" panose="02020603050405020304" pitchFamily="18" charset="0"/>
                    <a:cs typeface="Times New Roman" panose="02020603050405020304" pitchFamily="18" charset="0"/>
                  </a:rPr>
                  <a:t>policy relevant</a:t>
                </a:r>
                <a:endParaRPr lang="en-CA" sz="2400" dirty="0">
                  <a:latin typeface="Times New Roman" panose="02020603050405020304" pitchFamily="18" charset="0"/>
                  <a:cs typeface="Times New Roman" panose="02020603050405020304" pitchFamily="18" charset="0"/>
                </a:endParaRPr>
              </a:p>
              <a:p>
                <a:pPr marL="914400" lvl="1" indent="-457200">
                  <a:buFont typeface="+mj-lt"/>
                  <a:buAutoNum type="arabicPeriod"/>
                </a:pPr>
                <a:r>
                  <a:rPr lang="en-CA" sz="2400" dirty="0">
                    <a:latin typeface="Times New Roman" panose="02020603050405020304" pitchFamily="18" charset="0"/>
                    <a:cs typeface="Times New Roman" panose="02020603050405020304" pitchFamily="18" charset="0"/>
                  </a:rPr>
                  <a:t>Assumes a long, fixed planning horizon – do people really plan 50 years out?</a:t>
                </a:r>
              </a:p>
              <a:p>
                <a:pPr marL="914400" lvl="1" indent="-457200">
                  <a:buFont typeface="+mj-lt"/>
                  <a:buAutoNum type="arabicPeriod"/>
                </a:pPr>
                <a:r>
                  <a:rPr lang="en-CA" sz="2400" dirty="0">
                    <a:latin typeface="Times New Roman" panose="02020603050405020304" pitchFamily="18" charset="0"/>
                    <a:cs typeface="Times New Roman" panose="02020603050405020304" pitchFamily="18" charset="0"/>
                  </a:rPr>
                  <a:t>Assumes that return of investment is </a:t>
                </a:r>
                <a:r>
                  <a:rPr lang="en-CA" sz="2400" b="1" dirty="0">
                    <a:latin typeface="Times New Roman" panose="02020603050405020304" pitchFamily="18" charset="0"/>
                    <a:cs typeface="Times New Roman" panose="02020603050405020304" pitchFamily="18" charset="0"/>
                  </a:rPr>
                  <a:t>constant across health states</a:t>
                </a:r>
              </a:p>
              <a:p>
                <a:pPr marL="457200" indent="-457200">
                  <a:buFont typeface="+mj-lt"/>
                  <a:buAutoNum type="arabicPeriod"/>
                </a:pPr>
                <a:endParaRPr lang="en-CA" sz="2400" b="1" dirty="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CA" sz="2400" dirty="0">
                    <a:latin typeface="Times New Roman" panose="02020603050405020304" pitchFamily="18" charset="0"/>
                    <a:cs typeface="Times New Roman" panose="02020603050405020304" pitchFamily="18" charset="0"/>
                  </a:rPr>
                  <a:t>Fundamental critique: Grossman predicts (models?) co-movement of </a:t>
                </a:r>
                <a14:m>
                  <m:oMath xmlns:m="http://schemas.openxmlformats.org/officeDocument/2006/math">
                    <m:r>
                      <a:rPr lang="en-CA" sz="2400" b="0" i="1" smtClean="0">
                        <a:latin typeface="Cambria Math" panose="02040503050406030204" pitchFamily="18" charset="0"/>
                        <a:cs typeface="Times New Roman" panose="02020603050405020304" pitchFamily="18" charset="0"/>
                      </a:rPr>
                      <m:t>h</m:t>
                    </m:r>
                  </m:oMath>
                </a14:m>
                <a:r>
                  <a:rPr lang="en-CA" sz="2400" dirty="0">
                    <a:latin typeface="Times New Roman" panose="02020603050405020304" pitchFamily="18" charset="0"/>
                    <a:cs typeface="Times New Roman" panose="02020603050405020304" pitchFamily="18" charset="0"/>
                  </a:rPr>
                  <a:t> and </a:t>
                </a:r>
                <a14:m>
                  <m:oMath xmlns:m="http://schemas.openxmlformats.org/officeDocument/2006/math">
                    <m:r>
                      <a:rPr lang="en-CA" sz="2400" b="0" i="1" smtClean="0">
                        <a:latin typeface="Cambria Math" panose="02040503050406030204" pitchFamily="18" charset="0"/>
                        <a:cs typeface="Times New Roman" panose="02020603050405020304" pitchFamily="18" charset="0"/>
                      </a:rPr>
                      <m:t>𝐻</m:t>
                    </m:r>
                  </m:oMath>
                </a14:m>
                <a:endParaRPr lang="en-US" sz="2400" dirty="0">
                  <a:latin typeface="Times New Roman" panose="02020603050405020304" pitchFamily="18" charset="0"/>
                  <a:cs typeface="Times New Roman" panose="02020603050405020304" pitchFamily="18" charset="0"/>
                </a:endParaRPr>
              </a:p>
              <a:p>
                <a:pPr marL="914400" lvl="1" indent="-4572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But in empirical work, sicker people (lower</a:t>
                </a:r>
                <a14:m>
                  <m:oMath xmlns:m="http://schemas.openxmlformats.org/officeDocument/2006/math">
                    <m:r>
                      <a:rPr lang="en-US" sz="2400" b="0" i="0" smtClean="0">
                        <a:latin typeface="Cambria Math" panose="02040503050406030204" pitchFamily="18" charset="0"/>
                        <a:cs typeface="Times New Roman" panose="02020603050405020304" pitchFamily="18" charset="0"/>
                      </a:rPr>
                      <m:t> </m:t>
                    </m:r>
                    <m:r>
                      <a:rPr lang="en-US" sz="2400" b="0" i="1" smtClean="0">
                        <a:latin typeface="Cambria Math" panose="02040503050406030204" pitchFamily="18" charset="0"/>
                        <a:cs typeface="Times New Roman" panose="02020603050405020304" pitchFamily="18" charset="0"/>
                      </a:rPr>
                      <m:t>𝐻</m:t>
                    </m:r>
                  </m:oMath>
                </a14:m>
                <a:r>
                  <a:rPr lang="en-US" sz="2400" dirty="0">
                    <a:latin typeface="Times New Roman" panose="02020603050405020304" pitchFamily="18" charset="0"/>
                    <a:cs typeface="Times New Roman" panose="02020603050405020304" pitchFamily="18" charset="0"/>
                  </a:rPr>
                  <a:t>) are found to visit the doctor more frequently (higher </a:t>
                </a:r>
                <a14:m>
                  <m:oMath xmlns:m="http://schemas.openxmlformats.org/officeDocument/2006/math">
                    <m:r>
                      <a:rPr lang="en-US" sz="2400" b="0" i="1" smtClean="0">
                        <a:latin typeface="Cambria Math" panose="02040503050406030204" pitchFamily="18" charset="0"/>
                        <a:cs typeface="Times New Roman" panose="02020603050405020304" pitchFamily="18" charset="0"/>
                      </a:rPr>
                      <m:t>h</m:t>
                    </m:r>
                    <m:r>
                      <a:rPr lang="en-US" sz="2400" b="0" i="1" smtClean="0">
                        <a:latin typeface="Cambria Math" panose="02040503050406030204" pitchFamily="18" charset="0"/>
                        <a:cs typeface="Times New Roman" panose="02020603050405020304" pitchFamily="18" charset="0"/>
                      </a:rPr>
                      <m:t>)</m:t>
                    </m:r>
                  </m:oMath>
                </a14:m>
                <a:r>
                  <a:rPr lang="en-US" sz="2400" dirty="0">
                    <a:latin typeface="Times New Roman" panose="02020603050405020304" pitchFamily="18" charset="0"/>
                    <a:cs typeface="Times New Roman" panose="02020603050405020304" pitchFamily="18" charset="0"/>
                  </a:rPr>
                  <a:t>! </a:t>
                </a:r>
                <a:r>
                  <a:rPr lang="en-US" sz="2400" u="sng" dirty="0">
                    <a:latin typeface="Times New Roman" panose="02020603050405020304" pitchFamily="18" charset="0"/>
                    <a:cs typeface="Times New Roman" panose="02020603050405020304" pitchFamily="18" charset="0"/>
                  </a:rPr>
                  <a:t>What do we think of this critique?</a:t>
                </a:r>
                <a:endParaRPr lang="en-CA" sz="2400" dirty="0">
                  <a:latin typeface="Times New Roman" panose="02020603050405020304" pitchFamily="18" charset="0"/>
                  <a:cs typeface="Times New Roman" panose="02020603050405020304" pitchFamily="18" charset="0"/>
                </a:endParaRPr>
              </a:p>
              <a:p>
                <a:pPr lvl="1"/>
                <a:endParaRPr lang="en-CA" sz="2400" b="1" dirty="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CA" sz="2400" dirty="0">
                    <a:latin typeface="Times New Roman" panose="02020603050405020304" pitchFamily="18" charset="0"/>
                    <a:cs typeface="Times New Roman" panose="02020603050405020304" pitchFamily="18" charset="0"/>
                  </a:rPr>
                  <a:t>Thankfully, he proposes an alternative model, based on </a:t>
                </a:r>
                <a:r>
                  <a:rPr lang="en-CA" sz="2400" b="1" dirty="0">
                    <a:latin typeface="Times New Roman" panose="02020603050405020304" pitchFamily="18" charset="0"/>
                    <a:cs typeface="Times New Roman" panose="02020603050405020304" pitchFamily="18" charset="0"/>
                  </a:rPr>
                  <a:t>stochastic state dependence </a:t>
                </a:r>
              </a:p>
              <a:p>
                <a:pPr marL="914400" lvl="1" indent="-457200">
                  <a:buFont typeface="Arial" panose="020B0604020202020204" pitchFamily="34" charset="0"/>
                  <a:buChar char="•"/>
                </a:pPr>
                <a:r>
                  <a:rPr lang="en-CA" sz="2400" dirty="0">
                    <a:latin typeface="Times New Roman" panose="02020603050405020304" pitchFamily="18" charset="0"/>
                    <a:cs typeface="Times New Roman" panose="02020603050405020304" pitchFamily="18" charset="0"/>
                  </a:rPr>
                  <a:t>Your health investment return is random</a:t>
                </a:r>
              </a:p>
              <a:p>
                <a:pPr marL="914400" lvl="1" indent="-457200">
                  <a:buFont typeface="Arial" panose="020B0604020202020204" pitchFamily="34" charset="0"/>
                  <a:buChar char="•"/>
                </a:pPr>
                <a:r>
                  <a:rPr lang="en-CA" sz="2400" dirty="0">
                    <a:latin typeface="Times New Roman" panose="02020603050405020304" pitchFamily="18" charset="0"/>
                    <a:cs typeface="Times New Roman" panose="02020603050405020304" pitchFamily="18" charset="0"/>
                  </a:rPr>
                  <a:t>Your health therefore is random…</a:t>
                </a:r>
              </a:p>
              <a:p>
                <a:pPr marL="914400" lvl="1" indent="-457200">
                  <a:buFont typeface="Arial" panose="020B0604020202020204" pitchFamily="34" charset="0"/>
                  <a:buChar char="•"/>
                </a:pPr>
                <a:r>
                  <a:rPr lang="en-CA" sz="2400" dirty="0">
                    <a:latin typeface="Times New Roman" panose="02020603050405020304" pitchFamily="18" charset="0"/>
                    <a:cs typeface="Times New Roman" panose="02020603050405020304" pitchFamily="18" charset="0"/>
                  </a:rPr>
                  <a:t>But it depends a lot on where you were yesterday</a:t>
                </a:r>
              </a:p>
            </p:txBody>
          </p:sp>
        </mc:Choice>
        <mc:Fallback xmlns="">
          <p:sp>
            <p:nvSpPr>
              <p:cNvPr id="3" name="TextBox 2">
                <a:extLst>
                  <a:ext uri="{FF2B5EF4-FFF2-40B4-BE49-F238E27FC236}">
                    <a16:creationId xmlns:a16="http://schemas.microsoft.com/office/drawing/2014/main" id="{132F25E1-D8BA-BC55-3995-27EE46EBBB02}"/>
                  </a:ext>
                </a:extLst>
              </p:cNvPr>
              <p:cNvSpPr txBox="1">
                <a:spLocks noRot="1" noChangeAspect="1" noMove="1" noResize="1" noEditPoints="1" noAdjustHandles="1" noChangeArrowheads="1" noChangeShapeType="1" noTextEdit="1"/>
              </p:cNvSpPr>
              <p:nvPr/>
            </p:nvSpPr>
            <p:spPr>
              <a:xfrm>
                <a:off x="533400" y="948850"/>
                <a:ext cx="10573512" cy="4893647"/>
              </a:xfrm>
              <a:prstGeom prst="rect">
                <a:avLst/>
              </a:prstGeom>
              <a:blipFill>
                <a:blip r:embed="rId3"/>
                <a:stretch>
                  <a:fillRect l="-807" t="-998" r="-461" b="-1995"/>
                </a:stretch>
              </a:blipFill>
            </p:spPr>
            <p:txBody>
              <a:bodyPr/>
              <a:lstStyle/>
              <a:p>
                <a:r>
                  <a:rPr lang="en-US">
                    <a:noFill/>
                  </a:rPr>
                  <a:t> </a:t>
                </a:r>
              </a:p>
            </p:txBody>
          </p:sp>
        </mc:Fallback>
      </mc:AlternateContent>
    </p:spTree>
    <p:extLst>
      <p:ext uri="{BB962C8B-B14F-4D97-AF65-F5344CB8AC3E}">
        <p14:creationId xmlns:p14="http://schemas.microsoft.com/office/powerpoint/2010/main" val="28552661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533400" y="948850"/>
            <a:ext cx="9296400" cy="5231289"/>
          </a:xfrm>
        </p:spPr>
        <p:txBody>
          <a:bodyPr/>
          <a:lstStyle/>
          <a:p>
            <a:pPr lvl="1"/>
            <a:endParaRPr lang="en-US" dirty="0"/>
          </a:p>
          <a:p>
            <a:pPr lvl="1"/>
            <a:endParaRPr lang="en-US" dirty="0"/>
          </a:p>
        </p:txBody>
      </p:sp>
      <p:sp>
        <p:nvSpPr>
          <p:cNvPr id="6" name="Title 1">
            <a:extLst>
              <a:ext uri="{FF2B5EF4-FFF2-40B4-BE49-F238E27FC236}">
                <a16:creationId xmlns:a16="http://schemas.microsoft.com/office/drawing/2014/main" id="{2447C70A-E8CD-4D7B-8C00-FF6EC3DCB236}"/>
              </a:ext>
            </a:extLst>
          </p:cNvPr>
          <p:cNvSpPr txBox="1">
            <a:spLocks/>
          </p:cNvSpPr>
          <p:nvPr/>
        </p:nvSpPr>
        <p:spPr>
          <a:xfrm>
            <a:off x="381000" y="171610"/>
            <a:ext cx="10573512"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Response: </a:t>
            </a:r>
            <a:r>
              <a:rPr lang="en-US" dirty="0" err="1">
                <a:latin typeface="Times New Roman" panose="02020603050405020304" pitchFamily="18" charset="0"/>
              </a:rPr>
              <a:t>Kaestner</a:t>
            </a:r>
            <a:r>
              <a:rPr lang="en-US" dirty="0">
                <a:latin typeface="Times New Roman" panose="02020603050405020304" pitchFamily="18" charset="0"/>
              </a:rPr>
              <a:t> (2013), Laporte (2014)</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A648B8E-77D7-A3A6-06F3-A0DFEC35C21B}"/>
                  </a:ext>
                </a:extLst>
              </p:cNvPr>
              <p:cNvSpPr txBox="1"/>
              <p:nvPr/>
            </p:nvSpPr>
            <p:spPr>
              <a:xfrm>
                <a:off x="533400" y="948850"/>
                <a:ext cx="10573512" cy="1938992"/>
              </a:xfrm>
              <a:prstGeom prst="rect">
                <a:avLst/>
              </a:prstGeom>
              <a:noFill/>
            </p:spPr>
            <p:txBody>
              <a:bodyPr wrap="square" rtlCol="0">
                <a:spAutoFit/>
              </a:bodyPr>
              <a:lstStyle/>
              <a:p>
                <a:pPr marL="342900" indent="-342900">
                  <a:buFont typeface="Arial" panose="020B0604020202020204" pitchFamily="34" charset="0"/>
                  <a:buChar char="•"/>
                </a:pPr>
                <a:r>
                  <a:rPr lang="en-CA" sz="2400" dirty="0">
                    <a:latin typeface="Times New Roman" panose="02020603050405020304" pitchFamily="18" charset="0"/>
                    <a:cs typeface="Times New Roman" panose="02020603050405020304" pitchFamily="18" charset="0"/>
                  </a:rPr>
                  <a:t>What’s the problem? </a:t>
                </a:r>
              </a:p>
              <a:p>
                <a:pPr marL="800100" lvl="1" indent="-342900">
                  <a:buFont typeface="Arial" panose="020B0604020202020204" pitchFamily="34" charset="0"/>
                  <a:buChar char="•"/>
                </a:pPr>
                <a:r>
                  <a:rPr lang="en-CA" sz="2400" dirty="0" err="1">
                    <a:latin typeface="Times New Roman" panose="02020603050405020304" pitchFamily="18" charset="0"/>
                    <a:cs typeface="Times New Roman" panose="02020603050405020304" pitchFamily="18" charset="0"/>
                  </a:rPr>
                  <a:t>Zweifel’s</a:t>
                </a:r>
                <a:r>
                  <a:rPr lang="en-CA" sz="2400" dirty="0">
                    <a:latin typeface="Times New Roman" panose="02020603050405020304" pitchFamily="18" charset="0"/>
                    <a:cs typeface="Times New Roman" panose="02020603050405020304" pitchFamily="18" charset="0"/>
                  </a:rPr>
                  <a:t> critique rests on </a:t>
                </a:r>
                <a:r>
                  <a:rPr lang="en-CA" sz="2400" b="1" dirty="0">
                    <a:latin typeface="Times New Roman" panose="02020603050405020304" pitchFamily="18" charset="0"/>
                    <a:cs typeface="Times New Roman" panose="02020603050405020304" pitchFamily="18" charset="0"/>
                  </a:rPr>
                  <a:t>poorly designed </a:t>
                </a:r>
                <a:r>
                  <a:rPr lang="en-CA" sz="2400" dirty="0">
                    <a:latin typeface="Times New Roman" panose="02020603050405020304" pitchFamily="18" charset="0"/>
                    <a:cs typeface="Times New Roman" panose="02020603050405020304" pitchFamily="18" charset="0"/>
                  </a:rPr>
                  <a:t>empirical research </a:t>
                </a:r>
              </a:p>
              <a:p>
                <a:pPr marL="800100" lvl="1" indent="-342900">
                  <a:buFont typeface="Arial" panose="020B0604020202020204" pitchFamily="34" charset="0"/>
                  <a:buChar char="•"/>
                </a:pPr>
                <a:r>
                  <a:rPr lang="en-CA" sz="2400" b="1" u="sng" dirty="0">
                    <a:latin typeface="Times New Roman" panose="02020603050405020304" pitchFamily="18" charset="0"/>
                    <a:cs typeface="Times New Roman" panose="02020603050405020304" pitchFamily="18" charset="0"/>
                  </a:rPr>
                  <a:t>Reverse causality </a:t>
                </a:r>
                <a:r>
                  <a:rPr lang="en-CA" sz="2400" dirty="0">
                    <a:latin typeface="Times New Roman" panose="02020603050405020304" pitchFamily="18" charset="0"/>
                    <a:cs typeface="Times New Roman" panose="02020603050405020304" pitchFamily="18" charset="0"/>
                  </a:rPr>
                  <a:t>means we can’t say that </a:t>
                </a:r>
                <a14:m>
                  <m:oMath xmlns:m="http://schemas.openxmlformats.org/officeDocument/2006/math">
                    <m:r>
                      <a:rPr lang="en-CA" sz="2400" b="0" i="1" smtClean="0">
                        <a:latin typeface="Cambria Math" panose="02040503050406030204" pitchFamily="18" charset="0"/>
                        <a:cs typeface="Times New Roman" panose="02020603050405020304" pitchFamily="18" charset="0"/>
                      </a:rPr>
                      <m:t>↑</m:t>
                    </m:r>
                    <m:r>
                      <a:rPr lang="en-CA" sz="2400" b="0" i="1" smtClean="0">
                        <a:latin typeface="Cambria Math" panose="02040503050406030204" pitchFamily="18" charset="0"/>
                        <a:cs typeface="Times New Roman" panose="02020603050405020304" pitchFamily="18" charset="0"/>
                      </a:rPr>
                      <m:t>h</m:t>
                    </m:r>
                    <m:r>
                      <a:rPr lang="en-CA" sz="2400" b="0" i="1" smtClean="0">
                        <a:latin typeface="Cambria Math" panose="02040503050406030204" pitchFamily="18" charset="0"/>
                        <a:cs typeface="Times New Roman" panose="02020603050405020304" pitchFamily="18" charset="0"/>
                      </a:rPr>
                      <m:t>⇒↓</m:t>
                    </m:r>
                    <m:r>
                      <a:rPr lang="en-CA" sz="2400" b="0" i="1" smtClean="0">
                        <a:latin typeface="Cambria Math" panose="02040503050406030204" pitchFamily="18" charset="0"/>
                        <a:cs typeface="Times New Roman" panose="02020603050405020304" pitchFamily="18" charset="0"/>
                      </a:rPr>
                      <m:t>𝐻</m:t>
                    </m:r>
                  </m:oMath>
                </a14:m>
                <a:endParaRPr lang="en-CA" sz="2400" dirty="0">
                  <a:latin typeface="Times New Roman" panose="02020603050405020304" pitchFamily="18" charset="0"/>
                  <a:cs typeface="Times New Roman" panose="02020603050405020304" pitchFamily="18" charset="0"/>
                </a:endParaRPr>
              </a:p>
              <a:p>
                <a:pPr marL="800100" lvl="1" indent="-342900">
                  <a:buFont typeface="Arial" panose="020B0604020202020204" pitchFamily="34" charset="0"/>
                  <a:buChar char="•"/>
                </a:pPr>
                <a:r>
                  <a:rPr lang="en-CA" sz="2400" dirty="0">
                    <a:latin typeface="Times New Roman" panose="02020603050405020304" pitchFamily="18" charset="0"/>
                    <a:cs typeface="Times New Roman" panose="02020603050405020304" pitchFamily="18" charset="0"/>
                  </a:rPr>
                  <a:t>Ignores lots of credible RCT research showing the value of preventive investments!  </a:t>
                </a:r>
              </a:p>
            </p:txBody>
          </p:sp>
        </mc:Choice>
        <mc:Fallback xmlns="">
          <p:sp>
            <p:nvSpPr>
              <p:cNvPr id="2" name="TextBox 1">
                <a:extLst>
                  <a:ext uri="{FF2B5EF4-FFF2-40B4-BE49-F238E27FC236}">
                    <a16:creationId xmlns:a16="http://schemas.microsoft.com/office/drawing/2014/main" id="{5A648B8E-77D7-A3A6-06F3-A0DFEC35C21B}"/>
                  </a:ext>
                </a:extLst>
              </p:cNvPr>
              <p:cNvSpPr txBox="1">
                <a:spLocks noRot="1" noChangeAspect="1" noMove="1" noResize="1" noEditPoints="1" noAdjustHandles="1" noChangeArrowheads="1" noChangeShapeType="1" noTextEdit="1"/>
              </p:cNvSpPr>
              <p:nvPr/>
            </p:nvSpPr>
            <p:spPr>
              <a:xfrm>
                <a:off x="533400" y="948850"/>
                <a:ext cx="10573512" cy="1938992"/>
              </a:xfrm>
              <a:prstGeom prst="rect">
                <a:avLst/>
              </a:prstGeom>
              <a:blipFill>
                <a:blip r:embed="rId3"/>
                <a:stretch>
                  <a:fillRect l="-807" t="-2516" b="-6289"/>
                </a:stretch>
              </a:blipFill>
            </p:spPr>
            <p:txBody>
              <a:bodyPr/>
              <a:lstStyle/>
              <a:p>
                <a:r>
                  <a:rPr lang="en-US">
                    <a:noFill/>
                  </a:rPr>
                  <a:t> </a:t>
                </a:r>
              </a:p>
            </p:txBody>
          </p:sp>
        </mc:Fallback>
      </mc:AlternateContent>
    </p:spTree>
    <p:extLst>
      <p:ext uri="{BB962C8B-B14F-4D97-AF65-F5344CB8AC3E}">
        <p14:creationId xmlns:p14="http://schemas.microsoft.com/office/powerpoint/2010/main" val="319080301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533400" y="948850"/>
            <a:ext cx="9296400" cy="5231289"/>
          </a:xfrm>
        </p:spPr>
        <p:txBody>
          <a:bodyPr/>
          <a:lstStyle/>
          <a:p>
            <a:pPr lvl="1"/>
            <a:endParaRPr lang="en-US" dirty="0"/>
          </a:p>
          <a:p>
            <a:pPr lvl="1"/>
            <a:endParaRPr lang="en-US" dirty="0"/>
          </a:p>
        </p:txBody>
      </p:sp>
      <p:sp>
        <p:nvSpPr>
          <p:cNvPr id="6" name="Title 1">
            <a:extLst>
              <a:ext uri="{FF2B5EF4-FFF2-40B4-BE49-F238E27FC236}">
                <a16:creationId xmlns:a16="http://schemas.microsoft.com/office/drawing/2014/main" id="{2447C70A-E8CD-4D7B-8C00-FF6EC3DCB236}"/>
              </a:ext>
            </a:extLst>
          </p:cNvPr>
          <p:cNvSpPr txBox="1">
            <a:spLocks/>
          </p:cNvSpPr>
          <p:nvPr/>
        </p:nvSpPr>
        <p:spPr>
          <a:xfrm>
            <a:off x="381000" y="171610"/>
            <a:ext cx="10573512"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Response: </a:t>
            </a:r>
            <a:r>
              <a:rPr lang="en-US" dirty="0" err="1">
                <a:latin typeface="Times New Roman" panose="02020603050405020304" pitchFamily="18" charset="0"/>
              </a:rPr>
              <a:t>Kaestner</a:t>
            </a:r>
            <a:r>
              <a:rPr lang="en-US" dirty="0">
                <a:latin typeface="Times New Roman" panose="02020603050405020304" pitchFamily="18" charset="0"/>
              </a:rPr>
              <a:t> (2013), Laporte (2014)</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A648B8E-77D7-A3A6-06F3-A0DFEC35C21B}"/>
                  </a:ext>
                </a:extLst>
              </p:cNvPr>
              <p:cNvSpPr txBox="1"/>
              <p:nvPr/>
            </p:nvSpPr>
            <p:spPr>
              <a:xfrm>
                <a:off x="533400" y="948850"/>
                <a:ext cx="10573512" cy="1938992"/>
              </a:xfrm>
              <a:prstGeom prst="rect">
                <a:avLst/>
              </a:prstGeom>
              <a:noFill/>
            </p:spPr>
            <p:txBody>
              <a:bodyPr wrap="square" rtlCol="0">
                <a:spAutoFit/>
              </a:bodyPr>
              <a:lstStyle/>
              <a:p>
                <a:pPr marL="342900" indent="-342900">
                  <a:buFont typeface="Arial" panose="020B0604020202020204" pitchFamily="34" charset="0"/>
                  <a:buChar char="•"/>
                </a:pPr>
                <a:r>
                  <a:rPr lang="en-CA" sz="2400" dirty="0">
                    <a:latin typeface="Times New Roman" panose="02020603050405020304" pitchFamily="18" charset="0"/>
                    <a:cs typeface="Times New Roman" panose="02020603050405020304" pitchFamily="18" charset="0"/>
                  </a:rPr>
                  <a:t>What’s the problem? </a:t>
                </a:r>
              </a:p>
              <a:p>
                <a:pPr marL="800100" lvl="1" indent="-342900">
                  <a:buFont typeface="Arial" panose="020B0604020202020204" pitchFamily="34" charset="0"/>
                  <a:buChar char="•"/>
                </a:pPr>
                <a:r>
                  <a:rPr lang="en-CA" sz="2400" dirty="0" err="1">
                    <a:latin typeface="Times New Roman" panose="02020603050405020304" pitchFamily="18" charset="0"/>
                    <a:cs typeface="Times New Roman" panose="02020603050405020304" pitchFamily="18" charset="0"/>
                  </a:rPr>
                  <a:t>Zweifel’s</a:t>
                </a:r>
                <a:r>
                  <a:rPr lang="en-CA" sz="2400" dirty="0">
                    <a:latin typeface="Times New Roman" panose="02020603050405020304" pitchFamily="18" charset="0"/>
                    <a:cs typeface="Times New Roman" panose="02020603050405020304" pitchFamily="18" charset="0"/>
                  </a:rPr>
                  <a:t> critique rests on </a:t>
                </a:r>
                <a:r>
                  <a:rPr lang="en-CA" sz="2400" b="1" dirty="0">
                    <a:latin typeface="Times New Roman" panose="02020603050405020304" pitchFamily="18" charset="0"/>
                    <a:cs typeface="Times New Roman" panose="02020603050405020304" pitchFamily="18" charset="0"/>
                  </a:rPr>
                  <a:t>poorly designed </a:t>
                </a:r>
                <a:r>
                  <a:rPr lang="en-CA" sz="2400" dirty="0">
                    <a:latin typeface="Times New Roman" panose="02020603050405020304" pitchFamily="18" charset="0"/>
                    <a:cs typeface="Times New Roman" panose="02020603050405020304" pitchFamily="18" charset="0"/>
                  </a:rPr>
                  <a:t>empirical research </a:t>
                </a:r>
              </a:p>
              <a:p>
                <a:pPr marL="800100" lvl="1" indent="-342900">
                  <a:buFont typeface="Arial" panose="020B0604020202020204" pitchFamily="34" charset="0"/>
                  <a:buChar char="•"/>
                </a:pPr>
                <a:r>
                  <a:rPr lang="en-CA" sz="2400" dirty="0">
                    <a:latin typeface="Times New Roman" panose="02020603050405020304" pitchFamily="18" charset="0"/>
                    <a:cs typeface="Times New Roman" panose="02020603050405020304" pitchFamily="18" charset="0"/>
                  </a:rPr>
                  <a:t>Reverse causality means we can’t say that </a:t>
                </a:r>
                <a14:m>
                  <m:oMath xmlns:m="http://schemas.openxmlformats.org/officeDocument/2006/math">
                    <m:r>
                      <a:rPr lang="en-CA" sz="2400" b="0" i="1" smtClean="0">
                        <a:latin typeface="Cambria Math" panose="02040503050406030204" pitchFamily="18" charset="0"/>
                        <a:cs typeface="Times New Roman" panose="02020603050405020304" pitchFamily="18" charset="0"/>
                      </a:rPr>
                      <m:t>↑</m:t>
                    </m:r>
                    <m:r>
                      <a:rPr lang="en-CA" sz="2400" b="0" i="1" smtClean="0">
                        <a:latin typeface="Cambria Math" panose="02040503050406030204" pitchFamily="18" charset="0"/>
                        <a:cs typeface="Times New Roman" panose="02020603050405020304" pitchFamily="18" charset="0"/>
                      </a:rPr>
                      <m:t>h</m:t>
                    </m:r>
                    <m:r>
                      <a:rPr lang="en-CA" sz="2400" b="0" i="1" smtClean="0">
                        <a:latin typeface="Cambria Math" panose="02040503050406030204" pitchFamily="18" charset="0"/>
                        <a:cs typeface="Times New Roman" panose="02020603050405020304" pitchFamily="18" charset="0"/>
                      </a:rPr>
                      <m:t>⇒↓</m:t>
                    </m:r>
                    <m:r>
                      <a:rPr lang="en-CA" sz="2400" b="0" i="1" smtClean="0">
                        <a:latin typeface="Cambria Math" panose="02040503050406030204" pitchFamily="18" charset="0"/>
                        <a:cs typeface="Times New Roman" panose="02020603050405020304" pitchFamily="18" charset="0"/>
                      </a:rPr>
                      <m:t>𝐻</m:t>
                    </m:r>
                  </m:oMath>
                </a14:m>
                <a:endParaRPr lang="en-CA" sz="2400" dirty="0">
                  <a:latin typeface="Times New Roman" panose="02020603050405020304" pitchFamily="18" charset="0"/>
                  <a:cs typeface="Times New Roman" panose="02020603050405020304" pitchFamily="18" charset="0"/>
                </a:endParaRPr>
              </a:p>
              <a:p>
                <a:pPr marL="800100" lvl="1" indent="-342900">
                  <a:buFont typeface="Arial" panose="020B0604020202020204" pitchFamily="34" charset="0"/>
                  <a:buChar char="•"/>
                </a:pPr>
                <a:r>
                  <a:rPr lang="en-CA" sz="2400" dirty="0">
                    <a:latin typeface="Times New Roman" panose="02020603050405020304" pitchFamily="18" charset="0"/>
                    <a:cs typeface="Times New Roman" panose="02020603050405020304" pitchFamily="18" charset="0"/>
                  </a:rPr>
                  <a:t>Ignores lots of credible RCT research showing the value of preventive investments!  </a:t>
                </a:r>
              </a:p>
            </p:txBody>
          </p:sp>
        </mc:Choice>
        <mc:Fallback xmlns="">
          <p:sp>
            <p:nvSpPr>
              <p:cNvPr id="2" name="TextBox 1">
                <a:extLst>
                  <a:ext uri="{FF2B5EF4-FFF2-40B4-BE49-F238E27FC236}">
                    <a16:creationId xmlns:a16="http://schemas.microsoft.com/office/drawing/2014/main" id="{5A648B8E-77D7-A3A6-06F3-A0DFEC35C21B}"/>
                  </a:ext>
                </a:extLst>
              </p:cNvPr>
              <p:cNvSpPr txBox="1">
                <a:spLocks noRot="1" noChangeAspect="1" noMove="1" noResize="1" noEditPoints="1" noAdjustHandles="1" noChangeArrowheads="1" noChangeShapeType="1" noTextEdit="1"/>
              </p:cNvSpPr>
              <p:nvPr/>
            </p:nvSpPr>
            <p:spPr>
              <a:xfrm>
                <a:off x="533400" y="948850"/>
                <a:ext cx="10573512" cy="1938992"/>
              </a:xfrm>
              <a:prstGeom prst="rect">
                <a:avLst/>
              </a:prstGeom>
              <a:blipFill>
                <a:blip r:embed="rId3"/>
                <a:stretch>
                  <a:fillRect l="-807" t="-2516" b="-6289"/>
                </a:stretch>
              </a:blipFill>
            </p:spPr>
            <p:txBody>
              <a:bodyPr/>
              <a:lstStyle/>
              <a:p>
                <a:r>
                  <a:rPr lang="en-CA">
                    <a:noFill/>
                  </a:rPr>
                  <a:t> </a:t>
                </a:r>
              </a:p>
            </p:txBody>
          </p:sp>
        </mc:Fallback>
      </mc:AlternateContent>
      <p:sp>
        <p:nvSpPr>
          <p:cNvPr id="3" name="TextBox 2">
            <a:extLst>
              <a:ext uri="{FF2B5EF4-FFF2-40B4-BE49-F238E27FC236}">
                <a16:creationId xmlns:a16="http://schemas.microsoft.com/office/drawing/2014/main" id="{26C97C57-C13D-F525-E143-7F105608FABE}"/>
              </a:ext>
            </a:extLst>
          </p:cNvPr>
          <p:cNvSpPr txBox="1"/>
          <p:nvPr/>
        </p:nvSpPr>
        <p:spPr>
          <a:xfrm>
            <a:off x="1295400" y="2970550"/>
            <a:ext cx="9448800" cy="1938992"/>
          </a:xfrm>
          <a:prstGeom prst="rect">
            <a:avLst/>
          </a:prstGeom>
          <a:solidFill>
            <a:schemeClr val="accent3">
              <a:lumMod val="75000"/>
            </a:schemeClr>
          </a:solidFill>
          <a:ln>
            <a:solidFill>
              <a:schemeClr val="accent2">
                <a:lumMod val="50000"/>
              </a:schemeClr>
            </a:solidFill>
          </a:ln>
        </p:spPr>
        <p:txBody>
          <a:bodyPr wrap="square" rtlCol="0">
            <a:spAutoFit/>
          </a:bodyPr>
          <a:lstStyle/>
          <a:p>
            <a:r>
              <a:rPr lang="en-CA" sz="2400" dirty="0">
                <a:solidFill>
                  <a:schemeClr val="bg1"/>
                </a:solidFill>
                <a:latin typeface="Garamond" panose="02020404030301010803" pitchFamily="18" charset="0"/>
              </a:rPr>
              <a:t>“</a:t>
            </a:r>
            <a:r>
              <a:rPr lang="en-US" sz="2400" dirty="0" err="1">
                <a:solidFill>
                  <a:schemeClr val="bg1"/>
                </a:solidFill>
                <a:latin typeface="Garamond" panose="02020404030301010803" pitchFamily="18" charset="0"/>
              </a:rPr>
              <a:t>Zweifel</a:t>
            </a:r>
            <a:r>
              <a:rPr lang="en-US" sz="2400" dirty="0">
                <a:solidFill>
                  <a:schemeClr val="bg1"/>
                </a:solidFill>
                <a:latin typeface="Garamond" panose="02020404030301010803" pitchFamily="18" charset="0"/>
              </a:rPr>
              <a:t> suggests, disconcertingly, that there is a conspiracy within the health economics community to shield the Grossman model from meaningful criticism (‘‘Or was there collusion between the journal and the author, serving</a:t>
            </a:r>
          </a:p>
          <a:p>
            <a:r>
              <a:rPr lang="en-US" sz="2400" dirty="0">
                <a:solidFill>
                  <a:schemeClr val="bg1"/>
                </a:solidFill>
                <a:latin typeface="Garamond" panose="02020404030301010803" pitchFamily="18" charset="0"/>
              </a:rPr>
              <a:t>their shared interest in keeping the MGM bandwagon rolling?’’). This barely disguised (as a question) accusation is unjustified and disingenuous.”</a:t>
            </a:r>
            <a:endParaRPr lang="en-CA" sz="2400" dirty="0">
              <a:solidFill>
                <a:schemeClr val="bg1"/>
              </a:solidFill>
              <a:latin typeface="Garamond" panose="02020404030301010803" pitchFamily="18" charset="0"/>
            </a:endParaRPr>
          </a:p>
        </p:txBody>
      </p:sp>
      <p:sp>
        <p:nvSpPr>
          <p:cNvPr id="5" name="TextBox 4">
            <a:extLst>
              <a:ext uri="{FF2B5EF4-FFF2-40B4-BE49-F238E27FC236}">
                <a16:creationId xmlns:a16="http://schemas.microsoft.com/office/drawing/2014/main" id="{BD8EFBDC-DB6F-B295-FB56-E829E107FA4B}"/>
              </a:ext>
            </a:extLst>
          </p:cNvPr>
          <p:cNvSpPr txBox="1"/>
          <p:nvPr/>
        </p:nvSpPr>
        <p:spPr>
          <a:xfrm>
            <a:off x="1295400" y="5080963"/>
            <a:ext cx="9448800" cy="1569660"/>
          </a:xfrm>
          <a:prstGeom prst="rect">
            <a:avLst/>
          </a:prstGeom>
          <a:solidFill>
            <a:schemeClr val="accent3">
              <a:lumMod val="75000"/>
            </a:schemeClr>
          </a:solidFill>
          <a:ln>
            <a:solidFill>
              <a:schemeClr val="accent2">
                <a:lumMod val="50000"/>
              </a:schemeClr>
            </a:solidFill>
          </a:ln>
        </p:spPr>
        <p:txBody>
          <a:bodyPr wrap="square" rtlCol="0">
            <a:spAutoFit/>
          </a:bodyPr>
          <a:lstStyle/>
          <a:p>
            <a:r>
              <a:rPr lang="en-US" sz="2400" dirty="0">
                <a:solidFill>
                  <a:schemeClr val="bg1"/>
                </a:solidFill>
                <a:latin typeface="Garamond" panose="02020404030301010803" pitchFamily="18" charset="0"/>
              </a:rPr>
              <a:t>“Is the Grossman model perfect? No, but it provides a logically consistent framework to: (1) explain observed differences in health, investments in health including medical care, and consumption; and (2) evaluate public and private policies to affect these outcomes. It is as relevant today as it was 40 years ago.”</a:t>
            </a:r>
            <a:endParaRPr lang="en-CA" sz="2400" dirty="0">
              <a:solidFill>
                <a:schemeClr val="bg1"/>
              </a:solidFill>
              <a:latin typeface="Garamond" panose="02020404030301010803" pitchFamily="18" charset="0"/>
            </a:endParaRPr>
          </a:p>
        </p:txBody>
      </p:sp>
    </p:spTree>
    <p:extLst>
      <p:ext uri="{BB962C8B-B14F-4D97-AF65-F5344CB8AC3E}">
        <p14:creationId xmlns:p14="http://schemas.microsoft.com/office/powerpoint/2010/main" val="282735646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533400" y="948850"/>
            <a:ext cx="9296400" cy="5231289"/>
          </a:xfrm>
        </p:spPr>
        <p:txBody>
          <a:bodyPr/>
          <a:lstStyle/>
          <a:p>
            <a:pPr lvl="1"/>
            <a:endParaRPr lang="en-US" dirty="0"/>
          </a:p>
          <a:p>
            <a:pPr lvl="1"/>
            <a:endParaRPr lang="en-US" dirty="0"/>
          </a:p>
        </p:txBody>
      </p:sp>
      <p:sp>
        <p:nvSpPr>
          <p:cNvPr id="6" name="Title 1">
            <a:extLst>
              <a:ext uri="{FF2B5EF4-FFF2-40B4-BE49-F238E27FC236}">
                <a16:creationId xmlns:a16="http://schemas.microsoft.com/office/drawing/2014/main" id="{2447C70A-E8CD-4D7B-8C00-FF6EC3DCB236}"/>
              </a:ext>
            </a:extLst>
          </p:cNvPr>
          <p:cNvSpPr txBox="1">
            <a:spLocks/>
          </p:cNvSpPr>
          <p:nvPr/>
        </p:nvSpPr>
        <p:spPr>
          <a:xfrm>
            <a:off x="381000" y="171610"/>
            <a:ext cx="10573512"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Response: </a:t>
            </a:r>
            <a:r>
              <a:rPr lang="en-US" dirty="0" err="1">
                <a:latin typeface="Times New Roman" panose="02020603050405020304" pitchFamily="18" charset="0"/>
              </a:rPr>
              <a:t>Kaestner</a:t>
            </a:r>
            <a:r>
              <a:rPr lang="en-US" dirty="0">
                <a:latin typeface="Times New Roman" panose="02020603050405020304" pitchFamily="18" charset="0"/>
              </a:rPr>
              <a:t> (2013), Laporte (2014)</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A648B8E-77D7-A3A6-06F3-A0DFEC35C21B}"/>
                  </a:ext>
                </a:extLst>
              </p:cNvPr>
              <p:cNvSpPr txBox="1"/>
              <p:nvPr/>
            </p:nvSpPr>
            <p:spPr>
              <a:xfrm>
                <a:off x="533400" y="948850"/>
                <a:ext cx="10573512" cy="4524315"/>
              </a:xfrm>
              <a:prstGeom prst="rect">
                <a:avLst/>
              </a:prstGeom>
              <a:noFill/>
            </p:spPr>
            <p:txBody>
              <a:bodyPr wrap="square" rtlCol="0">
                <a:spAutoFit/>
              </a:bodyPr>
              <a:lstStyle/>
              <a:p>
                <a:pPr marL="342900" indent="-342900">
                  <a:buFont typeface="Arial" panose="020B0604020202020204" pitchFamily="34" charset="0"/>
                  <a:buChar char="•"/>
                </a:pPr>
                <a:r>
                  <a:rPr lang="en-CA" sz="2400" dirty="0">
                    <a:latin typeface="Times New Roman" panose="02020603050405020304" pitchFamily="18" charset="0"/>
                    <a:cs typeface="Times New Roman" panose="02020603050405020304" pitchFamily="18" charset="0"/>
                  </a:rPr>
                  <a:t>What’s the problem? </a:t>
                </a:r>
              </a:p>
              <a:p>
                <a:pPr marL="800100" lvl="1" indent="-342900">
                  <a:buFont typeface="Arial" panose="020B0604020202020204" pitchFamily="34" charset="0"/>
                  <a:buChar char="•"/>
                </a:pPr>
                <a:r>
                  <a:rPr lang="en-CA" sz="2400" dirty="0" err="1">
                    <a:latin typeface="Times New Roman" panose="02020603050405020304" pitchFamily="18" charset="0"/>
                    <a:cs typeface="Times New Roman" panose="02020603050405020304" pitchFamily="18" charset="0"/>
                  </a:rPr>
                  <a:t>Zweifel’s</a:t>
                </a:r>
                <a:r>
                  <a:rPr lang="en-CA" sz="2400" dirty="0">
                    <a:latin typeface="Times New Roman" panose="02020603050405020304" pitchFamily="18" charset="0"/>
                    <a:cs typeface="Times New Roman" panose="02020603050405020304" pitchFamily="18" charset="0"/>
                  </a:rPr>
                  <a:t> critique rests on </a:t>
                </a:r>
                <a:r>
                  <a:rPr lang="en-CA" sz="2400" b="1" dirty="0">
                    <a:latin typeface="Times New Roman" panose="02020603050405020304" pitchFamily="18" charset="0"/>
                    <a:cs typeface="Times New Roman" panose="02020603050405020304" pitchFamily="18" charset="0"/>
                  </a:rPr>
                  <a:t>poorly designed </a:t>
                </a:r>
                <a:r>
                  <a:rPr lang="en-CA" sz="2400" dirty="0">
                    <a:latin typeface="Times New Roman" panose="02020603050405020304" pitchFamily="18" charset="0"/>
                    <a:cs typeface="Times New Roman" panose="02020603050405020304" pitchFamily="18" charset="0"/>
                  </a:rPr>
                  <a:t>empirical research </a:t>
                </a:r>
              </a:p>
              <a:p>
                <a:pPr marL="800100" lvl="1" indent="-342900">
                  <a:buFont typeface="Arial" panose="020B0604020202020204" pitchFamily="34" charset="0"/>
                  <a:buChar char="•"/>
                </a:pPr>
                <a:r>
                  <a:rPr lang="en-CA" sz="2400" b="1" u="sng" dirty="0">
                    <a:latin typeface="Times New Roman" panose="02020603050405020304" pitchFamily="18" charset="0"/>
                    <a:cs typeface="Times New Roman" panose="02020603050405020304" pitchFamily="18" charset="0"/>
                  </a:rPr>
                  <a:t>Reverse causality </a:t>
                </a:r>
                <a:r>
                  <a:rPr lang="en-CA" sz="2400" dirty="0">
                    <a:latin typeface="Times New Roman" panose="02020603050405020304" pitchFamily="18" charset="0"/>
                    <a:cs typeface="Times New Roman" panose="02020603050405020304" pitchFamily="18" charset="0"/>
                  </a:rPr>
                  <a:t>means we can’t say that </a:t>
                </a:r>
                <a14:m>
                  <m:oMath xmlns:m="http://schemas.openxmlformats.org/officeDocument/2006/math">
                    <m:r>
                      <a:rPr lang="en-CA" sz="2400" b="0" i="1" smtClean="0">
                        <a:latin typeface="Cambria Math" panose="02040503050406030204" pitchFamily="18" charset="0"/>
                        <a:cs typeface="Times New Roman" panose="02020603050405020304" pitchFamily="18" charset="0"/>
                      </a:rPr>
                      <m:t>↑</m:t>
                    </m:r>
                    <m:r>
                      <a:rPr lang="en-CA" sz="2400" b="0" i="1" smtClean="0">
                        <a:latin typeface="Cambria Math" panose="02040503050406030204" pitchFamily="18" charset="0"/>
                        <a:cs typeface="Times New Roman" panose="02020603050405020304" pitchFamily="18" charset="0"/>
                      </a:rPr>
                      <m:t>h</m:t>
                    </m:r>
                    <m:r>
                      <a:rPr lang="en-CA" sz="2400" b="0" i="1" smtClean="0">
                        <a:latin typeface="Cambria Math" panose="02040503050406030204" pitchFamily="18" charset="0"/>
                        <a:cs typeface="Times New Roman" panose="02020603050405020304" pitchFamily="18" charset="0"/>
                      </a:rPr>
                      <m:t>⇒↓</m:t>
                    </m:r>
                    <m:r>
                      <a:rPr lang="en-CA" sz="2400" b="0" i="1" smtClean="0">
                        <a:latin typeface="Cambria Math" panose="02040503050406030204" pitchFamily="18" charset="0"/>
                        <a:cs typeface="Times New Roman" panose="02020603050405020304" pitchFamily="18" charset="0"/>
                      </a:rPr>
                      <m:t>𝐻</m:t>
                    </m:r>
                  </m:oMath>
                </a14:m>
                <a:endParaRPr lang="en-CA" sz="2400" dirty="0">
                  <a:latin typeface="Times New Roman" panose="02020603050405020304" pitchFamily="18" charset="0"/>
                  <a:cs typeface="Times New Roman" panose="02020603050405020304" pitchFamily="18" charset="0"/>
                </a:endParaRPr>
              </a:p>
              <a:p>
                <a:pPr marL="800100" lvl="1" indent="-342900">
                  <a:buFont typeface="Arial" panose="020B0604020202020204" pitchFamily="34" charset="0"/>
                  <a:buChar char="•"/>
                </a:pPr>
                <a:r>
                  <a:rPr lang="en-CA" sz="2400" dirty="0">
                    <a:latin typeface="Times New Roman" panose="02020603050405020304" pitchFamily="18" charset="0"/>
                    <a:cs typeface="Times New Roman" panose="02020603050405020304" pitchFamily="18" charset="0"/>
                  </a:rPr>
                  <a:t>Ignores lots of credible RCT research showing the value of preventive investments!  </a:t>
                </a:r>
              </a:p>
              <a:p>
                <a:pPr marL="342900" indent="-342900">
                  <a:buFont typeface="Arial" panose="020B0604020202020204" pitchFamily="34" charset="0"/>
                  <a:buChar char="•"/>
                </a:pPr>
                <a:r>
                  <a:rPr lang="en-CA" sz="2400" dirty="0">
                    <a:latin typeface="Times New Roman" panose="02020603050405020304" pitchFamily="18" charset="0"/>
                    <a:cs typeface="Times New Roman" panose="02020603050405020304" pitchFamily="18" charset="0"/>
                  </a:rPr>
                  <a:t>Laporte (2014) walks through a credible way to test this claim: </a:t>
                </a:r>
              </a:p>
              <a:p>
                <a:pPr marL="800100" lvl="1" indent="-342900">
                  <a:buFont typeface="Arial" panose="020B0604020202020204" pitchFamily="34" charset="0"/>
                  <a:buChar char="•"/>
                </a:pPr>
                <a:r>
                  <a:rPr lang="en-CA" sz="2400" dirty="0" err="1">
                    <a:latin typeface="Times New Roman" panose="02020603050405020304" pitchFamily="18" charset="0"/>
                    <a:cs typeface="Times New Roman" panose="02020603050405020304" pitchFamily="18" charset="0"/>
                  </a:rPr>
                  <a:t>Zweifel</a:t>
                </a:r>
                <a:r>
                  <a:rPr lang="en-CA" sz="2400" dirty="0">
                    <a:latin typeface="Times New Roman" panose="02020603050405020304" pitchFamily="18" charset="0"/>
                    <a:cs typeface="Times New Roman" panose="02020603050405020304" pitchFamily="18" charset="0"/>
                  </a:rPr>
                  <a:t> is treating </a:t>
                </a:r>
                <a14:m>
                  <m:oMath xmlns:m="http://schemas.openxmlformats.org/officeDocument/2006/math">
                    <m:r>
                      <a:rPr lang="en-CA" sz="2400" b="0" i="1" smtClean="0">
                        <a:latin typeface="Cambria Math" panose="02040503050406030204" pitchFamily="18" charset="0"/>
                        <a:cs typeface="Times New Roman" panose="02020603050405020304" pitchFamily="18" charset="0"/>
                      </a:rPr>
                      <m:t>𝐻</m:t>
                    </m:r>
                  </m:oMath>
                </a14:m>
                <a:r>
                  <a:rPr lang="en-CA" sz="2400" dirty="0">
                    <a:latin typeface="Times New Roman" panose="02020603050405020304" pitchFamily="18" charset="0"/>
                    <a:cs typeface="Times New Roman" panose="02020603050405020304" pitchFamily="18" charset="0"/>
                  </a:rPr>
                  <a:t> effectively as non-durable in his critique</a:t>
                </a:r>
              </a:p>
              <a:p>
                <a:pPr marL="800100" lvl="1" indent="-342900">
                  <a:buFont typeface="Arial" panose="020B0604020202020204" pitchFamily="34" charset="0"/>
                  <a:buChar char="•"/>
                </a:pPr>
                <a:r>
                  <a:rPr lang="en-CA" sz="2400" dirty="0">
                    <a:latin typeface="Times New Roman" panose="02020603050405020304" pitchFamily="18" charset="0"/>
                    <a:cs typeface="Times New Roman" panose="02020603050405020304" pitchFamily="18" charset="0"/>
                  </a:rPr>
                  <a:t>That’s the opposite of what Grossman assumed!</a:t>
                </a:r>
              </a:p>
              <a:p>
                <a:pPr marL="800100" lvl="1" indent="-342900">
                  <a:buFont typeface="Arial" panose="020B0604020202020204" pitchFamily="34" charset="0"/>
                  <a:buChar char="•"/>
                </a:pPr>
                <a:r>
                  <a:rPr lang="en-CA" sz="2400" dirty="0">
                    <a:latin typeface="Times New Roman" panose="02020603050405020304" pitchFamily="18" charset="0"/>
                    <a:cs typeface="Times New Roman" panose="02020603050405020304" pitchFamily="18" charset="0"/>
                  </a:rPr>
                  <a:t>You can show directly that higher levels of </a:t>
                </a:r>
                <a14:m>
                  <m:oMath xmlns:m="http://schemas.openxmlformats.org/officeDocument/2006/math">
                    <m:r>
                      <a:rPr lang="en-CA" sz="2400" b="0" i="1" smtClean="0">
                        <a:latin typeface="Cambria Math" panose="02040503050406030204" pitchFamily="18" charset="0"/>
                        <a:cs typeface="Times New Roman" panose="02020603050405020304" pitchFamily="18" charset="0"/>
                      </a:rPr>
                      <m:t>𝐻</m:t>
                    </m:r>
                  </m:oMath>
                </a14:m>
                <a:r>
                  <a:rPr lang="en-CA" sz="2400" dirty="0">
                    <a:latin typeface="Times New Roman" panose="02020603050405020304" pitchFamily="18" charset="0"/>
                    <a:cs typeface="Times New Roman" panose="02020603050405020304" pitchFamily="18" charset="0"/>
                  </a:rPr>
                  <a:t> may reduce </a:t>
                </a:r>
                <a14:m>
                  <m:oMath xmlns:m="http://schemas.openxmlformats.org/officeDocument/2006/math">
                    <m:r>
                      <a:rPr lang="en-CA" sz="2400" b="0" i="1" smtClean="0">
                        <a:latin typeface="Cambria Math" panose="02040503050406030204" pitchFamily="18" charset="0"/>
                        <a:cs typeface="Times New Roman" panose="02020603050405020304" pitchFamily="18" charset="0"/>
                      </a:rPr>
                      <m:t>h</m:t>
                    </m:r>
                  </m:oMath>
                </a14:m>
                <a:r>
                  <a:rPr lang="en-CA" sz="2400" dirty="0">
                    <a:latin typeface="Times New Roman" panose="02020603050405020304" pitchFamily="18" charset="0"/>
                    <a:cs typeface="Times New Roman" panose="02020603050405020304" pitchFamily="18" charset="0"/>
                  </a:rPr>
                  <a:t> tomorrow, but this is because of the </a:t>
                </a:r>
                <a:r>
                  <a:rPr lang="en-CA" sz="2400" u="sng" dirty="0">
                    <a:solidFill>
                      <a:schemeClr val="accent2">
                        <a:lumMod val="75000"/>
                      </a:schemeClr>
                    </a:solidFill>
                    <a:latin typeface="Times New Roman" panose="02020603050405020304" pitchFamily="18" charset="0"/>
                    <a:cs typeface="Times New Roman" panose="02020603050405020304" pitchFamily="18" charset="0"/>
                  </a:rPr>
                  <a:t>lower returns from increasing an already high level of health </a:t>
                </a:r>
              </a:p>
              <a:p>
                <a:pPr marL="800100" lvl="1" indent="-342900">
                  <a:buFont typeface="Arial" panose="020B0604020202020204" pitchFamily="34" charset="0"/>
                  <a:buChar char="•"/>
                </a:pPr>
                <a:r>
                  <a:rPr lang="en-CA" sz="2400" u="sng" dirty="0">
                    <a:solidFill>
                      <a:schemeClr val="accent2">
                        <a:lumMod val="75000"/>
                      </a:schemeClr>
                    </a:solidFill>
                    <a:latin typeface="Times New Roman" panose="02020603050405020304" pitchFamily="18" charset="0"/>
                    <a:cs typeface="Times New Roman" panose="02020603050405020304" pitchFamily="18" charset="0"/>
                  </a:rPr>
                  <a:t>Still can’t say anything about how </a:t>
                </a:r>
                <a14:m>
                  <m:oMath xmlns:m="http://schemas.openxmlformats.org/officeDocument/2006/math">
                    <m:sSub>
                      <m:sSubPr>
                        <m:ctrlPr>
                          <a:rPr lang="en-US" sz="2400" b="0" i="1" u="sng" smtClean="0">
                            <a:solidFill>
                              <a:schemeClr val="accent2">
                                <a:lumMod val="75000"/>
                              </a:schemeClr>
                            </a:solidFill>
                            <a:latin typeface="Cambria Math" panose="02040503050406030204" pitchFamily="18" charset="0"/>
                            <a:cs typeface="Times New Roman" panose="02020603050405020304" pitchFamily="18" charset="0"/>
                          </a:rPr>
                        </m:ctrlPr>
                      </m:sSubPr>
                      <m:e>
                        <m:r>
                          <a:rPr lang="en-US" sz="2400" b="0" i="1" u="sng" smtClean="0">
                            <a:solidFill>
                              <a:schemeClr val="accent2">
                                <a:lumMod val="75000"/>
                              </a:schemeClr>
                            </a:solidFill>
                            <a:latin typeface="Cambria Math" panose="02040503050406030204" pitchFamily="18" charset="0"/>
                            <a:cs typeface="Times New Roman" panose="02020603050405020304" pitchFamily="18" charset="0"/>
                          </a:rPr>
                          <m:t>h</m:t>
                        </m:r>
                      </m:e>
                      <m:sub>
                        <m:r>
                          <a:rPr lang="en-US" sz="2400" b="0" i="1" u="sng" smtClean="0">
                            <a:solidFill>
                              <a:schemeClr val="accent2">
                                <a:lumMod val="75000"/>
                              </a:schemeClr>
                            </a:solidFill>
                            <a:latin typeface="Cambria Math" panose="02040503050406030204" pitchFamily="18" charset="0"/>
                            <a:cs typeface="Times New Roman" panose="02020603050405020304" pitchFamily="18" charset="0"/>
                          </a:rPr>
                          <m:t>𝑡</m:t>
                        </m:r>
                      </m:sub>
                    </m:sSub>
                  </m:oMath>
                </a14:m>
                <a:r>
                  <a:rPr lang="en-CA" sz="2400" u="sng" dirty="0">
                    <a:solidFill>
                      <a:schemeClr val="accent2">
                        <a:lumMod val="75000"/>
                      </a:schemeClr>
                    </a:solidFill>
                    <a:latin typeface="Times New Roman" panose="02020603050405020304" pitchFamily="18" charset="0"/>
                    <a:cs typeface="Times New Roman" panose="02020603050405020304" pitchFamily="18" charset="0"/>
                  </a:rPr>
                  <a:t> affects </a:t>
                </a:r>
                <a14:m>
                  <m:oMath xmlns:m="http://schemas.openxmlformats.org/officeDocument/2006/math">
                    <m:sSub>
                      <m:sSubPr>
                        <m:ctrlPr>
                          <a:rPr lang="en-US" sz="2400" b="0" i="1" u="sng" smtClean="0">
                            <a:solidFill>
                              <a:schemeClr val="accent2">
                                <a:lumMod val="75000"/>
                              </a:schemeClr>
                            </a:solidFill>
                            <a:latin typeface="Cambria Math" panose="02040503050406030204" pitchFamily="18" charset="0"/>
                            <a:cs typeface="Times New Roman" panose="02020603050405020304" pitchFamily="18" charset="0"/>
                          </a:rPr>
                        </m:ctrlPr>
                      </m:sSubPr>
                      <m:e>
                        <m:r>
                          <a:rPr lang="en-US" sz="2400" b="0" i="1" u="sng" smtClean="0">
                            <a:solidFill>
                              <a:schemeClr val="accent2">
                                <a:lumMod val="75000"/>
                              </a:schemeClr>
                            </a:solidFill>
                            <a:latin typeface="Cambria Math" panose="02040503050406030204" pitchFamily="18" charset="0"/>
                            <a:cs typeface="Times New Roman" panose="02020603050405020304" pitchFamily="18" charset="0"/>
                          </a:rPr>
                          <m:t>𝐻</m:t>
                        </m:r>
                      </m:e>
                      <m:sub>
                        <m:r>
                          <a:rPr lang="en-US" sz="2400" b="0" i="1" u="sng" smtClean="0">
                            <a:solidFill>
                              <a:schemeClr val="accent2">
                                <a:lumMod val="75000"/>
                              </a:schemeClr>
                            </a:solidFill>
                            <a:latin typeface="Cambria Math" panose="02040503050406030204" pitchFamily="18" charset="0"/>
                            <a:cs typeface="Times New Roman" panose="02020603050405020304" pitchFamily="18" charset="0"/>
                          </a:rPr>
                          <m:t>𝑡</m:t>
                        </m:r>
                        <m:r>
                          <a:rPr lang="en-US" sz="2400" b="0" i="1" u="sng" smtClean="0">
                            <a:solidFill>
                              <a:schemeClr val="accent2">
                                <a:lumMod val="75000"/>
                              </a:schemeClr>
                            </a:solidFill>
                            <a:latin typeface="Cambria Math" panose="02040503050406030204" pitchFamily="18" charset="0"/>
                            <a:cs typeface="Times New Roman" panose="02020603050405020304" pitchFamily="18" charset="0"/>
                          </a:rPr>
                          <m:t>+1</m:t>
                        </m:r>
                      </m:sub>
                    </m:sSub>
                  </m:oMath>
                </a14:m>
                <a:endParaRPr lang="en-CA" sz="2400" u="sng" dirty="0">
                  <a:solidFill>
                    <a:schemeClr val="accent2">
                      <a:lumMod val="75000"/>
                    </a:schemeClr>
                  </a:solidFill>
                  <a:latin typeface="Times New Roman" panose="02020603050405020304" pitchFamily="18" charset="0"/>
                  <a:cs typeface="Times New Roman" panose="02020603050405020304" pitchFamily="18" charset="0"/>
                </a:endParaRPr>
              </a:p>
              <a:p>
                <a:pPr marL="800100" lvl="1" indent="-342900">
                  <a:buFont typeface="Arial" panose="020B0604020202020204" pitchFamily="34" charset="0"/>
                  <a:buChar char="•"/>
                </a:pPr>
                <a:endParaRPr lang="en-CA" sz="2400" dirty="0">
                  <a:latin typeface="Times New Roman" panose="02020603050405020304" pitchFamily="18" charset="0"/>
                  <a:cs typeface="Times New Roman" panose="02020603050405020304" pitchFamily="18" charset="0"/>
                </a:endParaRPr>
              </a:p>
            </p:txBody>
          </p:sp>
        </mc:Choice>
        <mc:Fallback xmlns="">
          <p:sp>
            <p:nvSpPr>
              <p:cNvPr id="2" name="TextBox 1">
                <a:extLst>
                  <a:ext uri="{FF2B5EF4-FFF2-40B4-BE49-F238E27FC236}">
                    <a16:creationId xmlns:a16="http://schemas.microsoft.com/office/drawing/2014/main" id="{5A648B8E-77D7-A3A6-06F3-A0DFEC35C21B}"/>
                  </a:ext>
                </a:extLst>
              </p:cNvPr>
              <p:cNvSpPr txBox="1">
                <a:spLocks noRot="1" noChangeAspect="1" noMove="1" noResize="1" noEditPoints="1" noAdjustHandles="1" noChangeArrowheads="1" noChangeShapeType="1" noTextEdit="1"/>
              </p:cNvSpPr>
              <p:nvPr/>
            </p:nvSpPr>
            <p:spPr>
              <a:xfrm>
                <a:off x="533400" y="948850"/>
                <a:ext cx="10573512" cy="4524315"/>
              </a:xfrm>
              <a:prstGeom prst="rect">
                <a:avLst/>
              </a:prstGeom>
              <a:blipFill>
                <a:blip r:embed="rId3"/>
                <a:stretch>
                  <a:fillRect l="-807" t="-1078" r="-1557"/>
                </a:stretch>
              </a:blipFill>
            </p:spPr>
            <p:txBody>
              <a:bodyPr/>
              <a:lstStyle/>
              <a:p>
                <a:r>
                  <a:rPr lang="en-US">
                    <a:noFill/>
                  </a:rPr>
                  <a:t> </a:t>
                </a:r>
              </a:p>
            </p:txBody>
          </p:sp>
        </mc:Fallback>
      </mc:AlternateContent>
    </p:spTree>
    <p:extLst>
      <p:ext uri="{BB962C8B-B14F-4D97-AF65-F5344CB8AC3E}">
        <p14:creationId xmlns:p14="http://schemas.microsoft.com/office/powerpoint/2010/main" val="108464434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959A64B-5C9A-4A9B-BA45-ADECED2E51D9}"/>
              </a:ext>
            </a:extLst>
          </p:cNvPr>
          <p:cNvSpPr>
            <a:spLocks noGrp="1"/>
          </p:cNvSpPr>
          <p:nvPr>
            <p:ph type="ctrTitle"/>
          </p:nvPr>
        </p:nvSpPr>
        <p:spPr>
          <a:xfrm>
            <a:off x="1261872" y="758952"/>
            <a:ext cx="10625328" cy="4041648"/>
          </a:xfrm>
        </p:spPr>
        <p:txBody>
          <a:bodyPr/>
          <a:lstStyle/>
          <a:p>
            <a:r>
              <a:rPr lang="en-US" dirty="0"/>
              <a:t>Jacobson (2000)</a:t>
            </a:r>
          </a:p>
        </p:txBody>
      </p:sp>
      <p:sp>
        <p:nvSpPr>
          <p:cNvPr id="5" name="Subtitle 4">
            <a:extLst>
              <a:ext uri="{FF2B5EF4-FFF2-40B4-BE49-F238E27FC236}">
                <a16:creationId xmlns:a16="http://schemas.microsoft.com/office/drawing/2014/main" id="{D52D9252-3DD8-4D35-8070-32332FBE25E4}"/>
              </a:ext>
            </a:extLst>
          </p:cNvPr>
          <p:cNvSpPr>
            <a:spLocks noGrp="1"/>
          </p:cNvSpPr>
          <p:nvPr>
            <p:ph type="subTitle" idx="1"/>
          </p:nvPr>
        </p:nvSpPr>
        <p:spPr/>
        <p:txBody>
          <a:bodyPr/>
          <a:lstStyle/>
          <a:p>
            <a:r>
              <a:rPr lang="en-US" dirty="0"/>
              <a:t>“The family as producer of health—an extended Grossman model.”            </a:t>
            </a:r>
            <a:r>
              <a:rPr lang="en-US" i="1" dirty="0"/>
              <a:t>Journal of Health Economics.</a:t>
            </a:r>
          </a:p>
        </p:txBody>
      </p:sp>
    </p:spTree>
    <p:extLst>
      <p:ext uri="{BB962C8B-B14F-4D97-AF65-F5344CB8AC3E}">
        <p14:creationId xmlns:p14="http://schemas.microsoft.com/office/powerpoint/2010/main" val="338134498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2470404" y="1608139"/>
            <a:ext cx="7359396" cy="4572000"/>
          </a:xfrm>
        </p:spPr>
        <p:txBody>
          <a:bodyPr/>
          <a:lstStyle/>
          <a:p>
            <a:pPr lvl="1"/>
            <a:endParaRPr lang="en-US" dirty="0"/>
          </a:p>
          <a:p>
            <a:pPr lvl="1"/>
            <a:endParaRPr lang="en-US" dirty="0"/>
          </a:p>
        </p:txBody>
      </p:sp>
      <p:sp>
        <p:nvSpPr>
          <p:cNvPr id="6" name="Title 1">
            <a:extLst>
              <a:ext uri="{FF2B5EF4-FFF2-40B4-BE49-F238E27FC236}">
                <a16:creationId xmlns:a16="http://schemas.microsoft.com/office/drawing/2014/main" id="{2447C70A-E8CD-4D7B-8C00-FF6EC3DCB236}"/>
              </a:ext>
            </a:extLst>
          </p:cNvPr>
          <p:cNvSpPr txBox="1">
            <a:spLocks/>
          </p:cNvSpPr>
          <p:nvPr/>
        </p:nvSpPr>
        <p:spPr>
          <a:xfrm>
            <a:off x="381000" y="171610"/>
            <a:ext cx="10573512"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Spin on a Classic: who produces health?</a:t>
            </a:r>
          </a:p>
        </p:txBody>
      </p:sp>
      <p:sp>
        <p:nvSpPr>
          <p:cNvPr id="2" name="TextBox 1">
            <a:extLst>
              <a:ext uri="{FF2B5EF4-FFF2-40B4-BE49-F238E27FC236}">
                <a16:creationId xmlns:a16="http://schemas.microsoft.com/office/drawing/2014/main" id="{1F802931-4861-11EE-FE5D-795B2AF8AED3}"/>
              </a:ext>
            </a:extLst>
          </p:cNvPr>
          <p:cNvSpPr txBox="1"/>
          <p:nvPr/>
        </p:nvSpPr>
        <p:spPr>
          <a:xfrm>
            <a:off x="533400" y="948850"/>
            <a:ext cx="10573512" cy="1200329"/>
          </a:xfrm>
          <a:prstGeom prst="rect">
            <a:avLst/>
          </a:prstGeom>
          <a:noFill/>
        </p:spPr>
        <p:txBody>
          <a:bodyPr wrap="square" rtlCol="0">
            <a:spAutoFit/>
          </a:bodyPr>
          <a:lstStyle/>
          <a:p>
            <a:pPr marL="342900" indent="-342900">
              <a:buFont typeface="Arial" panose="020B0604020202020204" pitchFamily="34" charset="0"/>
              <a:buChar char="•"/>
            </a:pPr>
            <a:r>
              <a:rPr lang="en-CA" sz="2400" dirty="0">
                <a:latin typeface="Times New Roman" panose="02020603050405020304" pitchFamily="18" charset="0"/>
                <a:cs typeface="Times New Roman" panose="02020603050405020304" pitchFamily="18" charset="0"/>
              </a:rPr>
              <a:t>Main update on question: what if </a:t>
            </a:r>
            <a:r>
              <a:rPr lang="en-CA" sz="2400" b="1" dirty="0">
                <a:latin typeface="Times New Roman" panose="02020603050405020304" pitchFamily="18" charset="0"/>
                <a:cs typeface="Times New Roman" panose="02020603050405020304" pitchFamily="18" charset="0"/>
              </a:rPr>
              <a:t>families </a:t>
            </a:r>
            <a:r>
              <a:rPr lang="en-CA" sz="2400" dirty="0">
                <a:latin typeface="Times New Roman" panose="02020603050405020304" pitchFamily="18" charset="0"/>
                <a:cs typeface="Times New Roman" panose="02020603050405020304" pitchFamily="18" charset="0"/>
              </a:rPr>
              <a:t>produce health together? </a:t>
            </a:r>
            <a:r>
              <a:rPr lang="en-CA" sz="2400" b="1" dirty="0">
                <a:latin typeface="Times New Roman" panose="02020603050405020304" pitchFamily="18" charset="0"/>
                <a:cs typeface="Times New Roman" panose="02020603050405020304" pitchFamily="18" charset="0"/>
              </a:rPr>
              <a:t> </a:t>
            </a:r>
          </a:p>
          <a:p>
            <a:pPr marL="800100" lvl="1" indent="-342900">
              <a:buFont typeface="Arial" panose="020B0604020202020204" pitchFamily="34" charset="0"/>
              <a:buChar char="•"/>
            </a:pPr>
            <a:endParaRPr lang="en-CA" sz="24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CA" sz="2400" dirty="0">
              <a:latin typeface="Times New Roman" panose="02020603050405020304" pitchFamily="18" charset="0"/>
              <a:cs typeface="Times New Roman" panose="02020603050405020304" pitchFamily="18" charset="0"/>
            </a:endParaRPr>
          </a:p>
        </p:txBody>
      </p:sp>
      <p:pic>
        <p:nvPicPr>
          <p:cNvPr id="3" name="Screen Recording 2">
            <a:hlinkClick r:id="" action="ppaction://media"/>
            <a:extLst>
              <a:ext uri="{FF2B5EF4-FFF2-40B4-BE49-F238E27FC236}">
                <a16:creationId xmlns:a16="http://schemas.microsoft.com/office/drawing/2014/main" id="{4FA9783E-E385-A2F7-0646-B5570050FAA4}"/>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905000" y="1500126"/>
            <a:ext cx="7359396" cy="3857748"/>
          </a:xfrm>
          <a:prstGeom prst="rect">
            <a:avLst/>
          </a:prstGeom>
        </p:spPr>
      </p:pic>
    </p:spTree>
    <p:extLst>
      <p:ext uri="{BB962C8B-B14F-4D97-AF65-F5344CB8AC3E}">
        <p14:creationId xmlns:p14="http://schemas.microsoft.com/office/powerpoint/2010/main" val="4014988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8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2470404" y="1608139"/>
            <a:ext cx="7359396" cy="4572000"/>
          </a:xfrm>
        </p:spPr>
        <p:txBody>
          <a:bodyPr/>
          <a:lstStyle/>
          <a:p>
            <a:pPr lvl="1"/>
            <a:endParaRPr lang="en-US" dirty="0"/>
          </a:p>
          <a:p>
            <a:pPr lvl="1"/>
            <a:endParaRPr lang="en-US" dirty="0"/>
          </a:p>
        </p:txBody>
      </p:sp>
      <p:sp>
        <p:nvSpPr>
          <p:cNvPr id="6" name="Title 1">
            <a:extLst>
              <a:ext uri="{FF2B5EF4-FFF2-40B4-BE49-F238E27FC236}">
                <a16:creationId xmlns:a16="http://schemas.microsoft.com/office/drawing/2014/main" id="{2447C70A-E8CD-4D7B-8C00-FF6EC3DCB236}"/>
              </a:ext>
            </a:extLst>
          </p:cNvPr>
          <p:cNvSpPr txBox="1">
            <a:spLocks/>
          </p:cNvSpPr>
          <p:nvPr/>
        </p:nvSpPr>
        <p:spPr>
          <a:xfrm>
            <a:off x="381000" y="171610"/>
            <a:ext cx="10573512"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Spin on a Classic: who produces health?</a:t>
            </a:r>
          </a:p>
        </p:txBody>
      </p:sp>
      <p:sp>
        <p:nvSpPr>
          <p:cNvPr id="2" name="TextBox 1">
            <a:extLst>
              <a:ext uri="{FF2B5EF4-FFF2-40B4-BE49-F238E27FC236}">
                <a16:creationId xmlns:a16="http://schemas.microsoft.com/office/drawing/2014/main" id="{1F802931-4861-11EE-FE5D-795B2AF8AED3}"/>
              </a:ext>
            </a:extLst>
          </p:cNvPr>
          <p:cNvSpPr txBox="1"/>
          <p:nvPr/>
        </p:nvSpPr>
        <p:spPr>
          <a:xfrm>
            <a:off x="533400" y="948850"/>
            <a:ext cx="10573512" cy="1938992"/>
          </a:xfrm>
          <a:prstGeom prst="rect">
            <a:avLst/>
          </a:prstGeom>
          <a:noFill/>
        </p:spPr>
        <p:txBody>
          <a:bodyPr wrap="square" rtlCol="0">
            <a:spAutoFit/>
          </a:bodyPr>
          <a:lstStyle/>
          <a:p>
            <a:pPr marL="342900" indent="-342900">
              <a:buFont typeface="Arial" panose="020B0604020202020204" pitchFamily="34" charset="0"/>
              <a:buChar char="•"/>
            </a:pPr>
            <a:r>
              <a:rPr lang="en-CA" sz="2400" dirty="0">
                <a:latin typeface="Times New Roman" panose="02020603050405020304" pitchFamily="18" charset="0"/>
                <a:cs typeface="Times New Roman" panose="02020603050405020304" pitchFamily="18" charset="0"/>
              </a:rPr>
              <a:t>Main update on question: what if </a:t>
            </a:r>
            <a:r>
              <a:rPr lang="en-CA" sz="2400" b="1" dirty="0">
                <a:latin typeface="Times New Roman" panose="02020603050405020304" pitchFamily="18" charset="0"/>
                <a:cs typeface="Times New Roman" panose="02020603050405020304" pitchFamily="18" charset="0"/>
              </a:rPr>
              <a:t>families </a:t>
            </a:r>
            <a:r>
              <a:rPr lang="en-CA" sz="2400" dirty="0">
                <a:latin typeface="Times New Roman" panose="02020603050405020304" pitchFamily="18" charset="0"/>
                <a:cs typeface="Times New Roman" panose="02020603050405020304" pitchFamily="18" charset="0"/>
              </a:rPr>
              <a:t>produce health together?</a:t>
            </a:r>
          </a:p>
          <a:p>
            <a:pPr marL="800100" lvl="1" indent="-342900">
              <a:buFont typeface="Arial" panose="020B0604020202020204" pitchFamily="34" charset="0"/>
              <a:buChar char="•"/>
            </a:pPr>
            <a:r>
              <a:rPr lang="en-CA" sz="2400" dirty="0">
                <a:latin typeface="Times New Roman" panose="02020603050405020304" pitchFamily="18" charset="0"/>
                <a:cs typeface="Times New Roman" panose="02020603050405020304" pitchFamily="18" charset="0"/>
              </a:rPr>
              <a:t>Family members’ investments </a:t>
            </a:r>
            <a:r>
              <a:rPr lang="en-CA" sz="2400" b="1" dirty="0">
                <a:latin typeface="Times New Roman" panose="02020603050405020304" pitchFamily="18" charset="0"/>
                <a:cs typeface="Times New Roman" panose="02020603050405020304" pitchFamily="18" charset="0"/>
              </a:rPr>
              <a:t>spill over </a:t>
            </a:r>
            <a:r>
              <a:rPr lang="en-CA" sz="2400" dirty="0">
                <a:latin typeface="Times New Roman" panose="02020603050405020304" pitchFamily="18" charset="0"/>
                <a:cs typeface="Times New Roman" panose="02020603050405020304" pitchFamily="18" charset="0"/>
              </a:rPr>
              <a:t>to others’ health</a:t>
            </a:r>
          </a:p>
          <a:p>
            <a:pPr marL="800100" lvl="1" indent="-342900">
              <a:buFont typeface="Arial" panose="020B0604020202020204" pitchFamily="34" charset="0"/>
              <a:buChar char="•"/>
            </a:pPr>
            <a:r>
              <a:rPr lang="en-CA" sz="2400" b="1" dirty="0">
                <a:solidFill>
                  <a:schemeClr val="accent2">
                    <a:lumMod val="75000"/>
                  </a:schemeClr>
                </a:solidFill>
                <a:latin typeface="Times New Roman" panose="02020603050405020304" pitchFamily="18" charset="0"/>
                <a:cs typeface="Times New Roman" panose="02020603050405020304" pitchFamily="18" charset="0"/>
              </a:rPr>
              <a:t> What questions does this allow us to answer? </a:t>
            </a:r>
          </a:p>
          <a:p>
            <a:pPr marL="800100" lvl="1" indent="-342900">
              <a:buFont typeface="Arial" panose="020B0604020202020204" pitchFamily="34" charset="0"/>
              <a:buChar char="•"/>
            </a:pPr>
            <a:endParaRPr lang="en-CA" sz="24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CA"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6449863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2470404" y="1608139"/>
            <a:ext cx="7359396" cy="4572000"/>
          </a:xfrm>
        </p:spPr>
        <p:txBody>
          <a:bodyPr/>
          <a:lstStyle/>
          <a:p>
            <a:pPr lvl="1"/>
            <a:endParaRPr lang="en-US" dirty="0"/>
          </a:p>
          <a:p>
            <a:pPr lvl="1"/>
            <a:endParaRPr lang="en-US" dirty="0"/>
          </a:p>
        </p:txBody>
      </p:sp>
      <p:sp>
        <p:nvSpPr>
          <p:cNvPr id="6" name="Title 1">
            <a:extLst>
              <a:ext uri="{FF2B5EF4-FFF2-40B4-BE49-F238E27FC236}">
                <a16:creationId xmlns:a16="http://schemas.microsoft.com/office/drawing/2014/main" id="{2447C70A-E8CD-4D7B-8C00-FF6EC3DCB236}"/>
              </a:ext>
            </a:extLst>
          </p:cNvPr>
          <p:cNvSpPr txBox="1">
            <a:spLocks/>
          </p:cNvSpPr>
          <p:nvPr/>
        </p:nvSpPr>
        <p:spPr>
          <a:xfrm>
            <a:off x="381000" y="171610"/>
            <a:ext cx="10573512"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Updated Problem</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1F802931-4861-11EE-FE5D-795B2AF8AED3}"/>
                  </a:ext>
                </a:extLst>
              </p:cNvPr>
              <p:cNvSpPr txBox="1"/>
              <p:nvPr/>
            </p:nvSpPr>
            <p:spPr>
              <a:xfrm>
                <a:off x="533400" y="948850"/>
                <a:ext cx="10573512" cy="2271904"/>
              </a:xfrm>
              <a:prstGeom prst="rect">
                <a:avLst/>
              </a:prstGeom>
              <a:noFill/>
            </p:spPr>
            <p:txBody>
              <a:bodyPr wrap="square" rtlCol="0">
                <a:spAutoFit/>
              </a:bodyPr>
              <a:lstStyle/>
              <a:p>
                <a:pPr marL="342900" indent="-342900">
                  <a:buFont typeface="Arial" panose="020B0604020202020204" pitchFamily="34" charset="0"/>
                  <a:buChar char="•"/>
                </a:pPr>
                <a:r>
                  <a:rPr lang="en-CA" sz="2400" dirty="0">
                    <a:solidFill>
                      <a:schemeClr val="tx1"/>
                    </a:solidFill>
                    <a:latin typeface="Times New Roman" panose="02020603050405020304" pitchFamily="18" charset="0"/>
                    <a:cs typeface="Times New Roman" panose="02020603050405020304" pitchFamily="18" charset="0"/>
                  </a:rPr>
                  <a:t>Now suppose a family has two parents and a child: </a:t>
                </a:r>
              </a:p>
              <a:p>
                <a:pPr/>
                <a14:m>
                  <m:oMathPara xmlns:m="http://schemas.openxmlformats.org/officeDocument/2006/math">
                    <m:oMathParaPr>
                      <m:jc m:val="centerGroup"/>
                    </m:oMathParaPr>
                    <m:oMath xmlns:m="http://schemas.openxmlformats.org/officeDocument/2006/math">
                      <m:r>
                        <a:rPr lang="en-CA" sz="2400" b="0" i="1" smtClean="0">
                          <a:solidFill>
                            <a:schemeClr val="tx1"/>
                          </a:solidFill>
                          <a:latin typeface="Cambria Math" panose="02040503050406030204" pitchFamily="18" charset="0"/>
                          <a:cs typeface="Times New Roman" panose="02020603050405020304" pitchFamily="18" charset="0"/>
                        </a:rPr>
                        <m:t>𝑢</m:t>
                      </m:r>
                      <m:r>
                        <a:rPr lang="en-CA" sz="2400" b="0" i="1" smtClean="0">
                          <a:solidFill>
                            <a:schemeClr val="tx1"/>
                          </a:solidFill>
                          <a:latin typeface="Cambria Math" panose="02040503050406030204" pitchFamily="18" charset="0"/>
                          <a:cs typeface="Times New Roman" panose="02020603050405020304" pitchFamily="18" charset="0"/>
                        </a:rPr>
                        <m:t>=</m:t>
                      </m:r>
                      <m:r>
                        <a:rPr lang="en-CA" sz="2400" b="0" i="1" smtClean="0">
                          <a:solidFill>
                            <a:schemeClr val="tx1"/>
                          </a:solidFill>
                          <a:latin typeface="Cambria Math" panose="02040503050406030204" pitchFamily="18" charset="0"/>
                          <a:cs typeface="Times New Roman" panose="02020603050405020304" pitchFamily="18" charset="0"/>
                        </a:rPr>
                        <m:t>𝑢</m:t>
                      </m:r>
                      <m:d>
                        <m:dPr>
                          <m:ctrlPr>
                            <a:rPr lang="en-CA" sz="2400" b="0" i="1" smtClean="0">
                              <a:solidFill>
                                <a:schemeClr val="tx1"/>
                              </a:solidFill>
                              <a:latin typeface="Cambria Math" panose="02040503050406030204" pitchFamily="18" charset="0"/>
                              <a:cs typeface="Times New Roman" panose="02020603050405020304" pitchFamily="18" charset="0"/>
                            </a:rPr>
                          </m:ctrlPr>
                        </m:dPr>
                        <m:e>
                          <m:sSub>
                            <m:sSubPr>
                              <m:ctrlPr>
                                <a:rPr lang="en-CA" sz="2400" b="0" i="1" smtClean="0">
                                  <a:solidFill>
                                    <a:schemeClr val="tx1"/>
                                  </a:solidFill>
                                  <a:latin typeface="Cambria Math" panose="02040503050406030204" pitchFamily="18" charset="0"/>
                                  <a:cs typeface="Times New Roman" panose="02020603050405020304" pitchFamily="18" charset="0"/>
                                </a:rPr>
                              </m:ctrlPr>
                            </m:sSubPr>
                            <m:e>
                              <m:r>
                                <a:rPr lang="en-CA" sz="2400" b="0" i="1" smtClean="0">
                                  <a:solidFill>
                                    <a:schemeClr val="tx1"/>
                                  </a:solidFill>
                                  <a:latin typeface="Cambria Math" panose="02040503050406030204" pitchFamily="18" charset="0"/>
                                  <a:cs typeface="Times New Roman" panose="02020603050405020304" pitchFamily="18" charset="0"/>
                                </a:rPr>
                                <m:t>𝐻</m:t>
                              </m:r>
                            </m:e>
                            <m:sub>
                              <m:r>
                                <a:rPr lang="en-CA" sz="2400" b="0" i="1" smtClean="0">
                                  <a:solidFill>
                                    <a:schemeClr val="tx1"/>
                                  </a:solidFill>
                                  <a:latin typeface="Cambria Math" panose="02040503050406030204" pitchFamily="18" charset="0"/>
                                  <a:cs typeface="Times New Roman" panose="02020603050405020304" pitchFamily="18" charset="0"/>
                                </a:rPr>
                                <m:t>1</m:t>
                              </m:r>
                            </m:sub>
                          </m:sSub>
                          <m:r>
                            <a:rPr lang="en-CA" sz="2400" b="0" i="1" smtClean="0">
                              <a:solidFill>
                                <a:schemeClr val="tx1"/>
                              </a:solidFill>
                              <a:latin typeface="Cambria Math" panose="02040503050406030204" pitchFamily="18" charset="0"/>
                              <a:cs typeface="Times New Roman" panose="02020603050405020304" pitchFamily="18" charset="0"/>
                            </a:rPr>
                            <m:t>,</m:t>
                          </m:r>
                          <m:sSub>
                            <m:sSubPr>
                              <m:ctrlPr>
                                <a:rPr lang="en-CA" sz="2400" b="0" i="1" smtClean="0">
                                  <a:solidFill>
                                    <a:schemeClr val="tx1"/>
                                  </a:solidFill>
                                  <a:latin typeface="Cambria Math" panose="02040503050406030204" pitchFamily="18" charset="0"/>
                                  <a:cs typeface="Times New Roman" panose="02020603050405020304" pitchFamily="18" charset="0"/>
                                </a:rPr>
                              </m:ctrlPr>
                            </m:sSubPr>
                            <m:e>
                              <m:r>
                                <a:rPr lang="en-CA" sz="2400" b="0" i="1" smtClean="0">
                                  <a:solidFill>
                                    <a:schemeClr val="tx1"/>
                                  </a:solidFill>
                                  <a:latin typeface="Cambria Math" panose="02040503050406030204" pitchFamily="18" charset="0"/>
                                  <a:cs typeface="Times New Roman" panose="02020603050405020304" pitchFamily="18" charset="0"/>
                                </a:rPr>
                                <m:t>𝐻</m:t>
                              </m:r>
                            </m:e>
                            <m:sub>
                              <m:r>
                                <a:rPr lang="en-CA" sz="2400" b="0" i="1" smtClean="0">
                                  <a:solidFill>
                                    <a:schemeClr val="tx1"/>
                                  </a:solidFill>
                                  <a:latin typeface="Cambria Math" panose="02040503050406030204" pitchFamily="18" charset="0"/>
                                  <a:cs typeface="Times New Roman" panose="02020603050405020304" pitchFamily="18" charset="0"/>
                                </a:rPr>
                                <m:t>2</m:t>
                              </m:r>
                            </m:sub>
                          </m:sSub>
                          <m:r>
                            <a:rPr lang="en-CA" sz="2400" b="0" i="1" smtClean="0">
                              <a:solidFill>
                                <a:schemeClr val="tx1"/>
                              </a:solidFill>
                              <a:latin typeface="Cambria Math" panose="02040503050406030204" pitchFamily="18" charset="0"/>
                              <a:cs typeface="Times New Roman" panose="02020603050405020304" pitchFamily="18" charset="0"/>
                            </a:rPr>
                            <m:t>,</m:t>
                          </m:r>
                          <m:sSub>
                            <m:sSubPr>
                              <m:ctrlPr>
                                <a:rPr lang="en-CA" sz="2400" b="0" i="1" smtClean="0">
                                  <a:solidFill>
                                    <a:schemeClr val="tx1"/>
                                  </a:solidFill>
                                  <a:latin typeface="Cambria Math" panose="02040503050406030204" pitchFamily="18" charset="0"/>
                                  <a:cs typeface="Times New Roman" panose="02020603050405020304" pitchFamily="18" charset="0"/>
                                </a:rPr>
                              </m:ctrlPr>
                            </m:sSubPr>
                            <m:e>
                              <m:r>
                                <a:rPr lang="en-CA" sz="2400" b="0" i="1" smtClean="0">
                                  <a:solidFill>
                                    <a:schemeClr val="tx1"/>
                                  </a:solidFill>
                                  <a:latin typeface="Cambria Math" panose="02040503050406030204" pitchFamily="18" charset="0"/>
                                  <a:cs typeface="Times New Roman" panose="02020603050405020304" pitchFamily="18" charset="0"/>
                                </a:rPr>
                                <m:t>𝐻</m:t>
                              </m:r>
                            </m:e>
                            <m:sub>
                              <m:r>
                                <a:rPr lang="en-CA" sz="2400" b="0" i="1" smtClean="0">
                                  <a:solidFill>
                                    <a:schemeClr val="tx1"/>
                                  </a:solidFill>
                                  <a:latin typeface="Cambria Math" panose="02040503050406030204" pitchFamily="18" charset="0"/>
                                  <a:cs typeface="Times New Roman" panose="02020603050405020304" pitchFamily="18" charset="0"/>
                                </a:rPr>
                                <m:t>𝑐</m:t>
                              </m:r>
                            </m:sub>
                          </m:sSub>
                          <m:r>
                            <a:rPr lang="en-CA" sz="2400" b="0" i="1" smtClean="0">
                              <a:solidFill>
                                <a:schemeClr val="tx1"/>
                              </a:solidFill>
                              <a:latin typeface="Cambria Math" panose="02040503050406030204" pitchFamily="18" charset="0"/>
                              <a:cs typeface="Times New Roman" panose="02020603050405020304" pitchFamily="18" charset="0"/>
                            </a:rPr>
                            <m:t>,</m:t>
                          </m:r>
                          <m:r>
                            <a:rPr lang="en-CA" sz="2400" b="0" i="1" smtClean="0">
                              <a:solidFill>
                                <a:schemeClr val="tx1"/>
                              </a:solidFill>
                              <a:latin typeface="Cambria Math" panose="02040503050406030204" pitchFamily="18" charset="0"/>
                              <a:cs typeface="Times New Roman" panose="02020603050405020304" pitchFamily="18" charset="0"/>
                            </a:rPr>
                            <m:t>𝑍</m:t>
                          </m:r>
                        </m:e>
                      </m:d>
                    </m:oMath>
                  </m:oMathPara>
                </a14:m>
                <a:endParaRPr lang="en-CA" sz="2400" b="0" dirty="0">
                  <a:solidFill>
                    <a:schemeClr val="tx1"/>
                  </a:solidFill>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CA" sz="2400" dirty="0">
                    <a:solidFill>
                      <a:schemeClr val="tx1"/>
                    </a:solidFill>
                    <a:latin typeface="Times New Roman" panose="02020603050405020304" pitchFamily="18" charset="0"/>
                    <a:cs typeface="Times New Roman" panose="02020603050405020304" pitchFamily="18" charset="0"/>
                  </a:rPr>
                  <a:t>Each household member has their own law of motion: </a:t>
                </a:r>
              </a:p>
              <a:p>
                <a:pPr/>
                <a14:m>
                  <m:oMathPara xmlns:m="http://schemas.openxmlformats.org/officeDocument/2006/math">
                    <m:oMathParaPr>
                      <m:jc m:val="centerGroup"/>
                    </m:oMathParaPr>
                    <m:oMath xmlns:m="http://schemas.openxmlformats.org/officeDocument/2006/math">
                      <m:f>
                        <m:fPr>
                          <m:ctrlPr>
                            <a:rPr lang="en-CA" sz="2400" b="0" i="1" smtClean="0">
                              <a:solidFill>
                                <a:schemeClr val="tx1"/>
                              </a:solidFill>
                              <a:latin typeface="Cambria Math" panose="02040503050406030204" pitchFamily="18" charset="0"/>
                              <a:cs typeface="Times New Roman" panose="02020603050405020304" pitchFamily="18" charset="0"/>
                            </a:rPr>
                          </m:ctrlPr>
                        </m:fPr>
                        <m:num>
                          <m:r>
                            <a:rPr lang="en-CA" sz="2400" b="0" i="1" smtClean="0">
                              <a:solidFill>
                                <a:schemeClr val="tx1"/>
                              </a:solidFill>
                              <a:latin typeface="Cambria Math" panose="02040503050406030204" pitchFamily="18" charset="0"/>
                              <a:cs typeface="Times New Roman" panose="02020603050405020304" pitchFamily="18" charset="0"/>
                            </a:rPr>
                            <m:t>𝜕</m:t>
                          </m:r>
                          <m:sSub>
                            <m:sSubPr>
                              <m:ctrlPr>
                                <a:rPr lang="en-CA" sz="2400" b="0" i="1" smtClean="0">
                                  <a:solidFill>
                                    <a:schemeClr val="tx1"/>
                                  </a:solidFill>
                                  <a:latin typeface="Cambria Math" panose="02040503050406030204" pitchFamily="18" charset="0"/>
                                  <a:cs typeface="Times New Roman" panose="02020603050405020304" pitchFamily="18" charset="0"/>
                                </a:rPr>
                              </m:ctrlPr>
                            </m:sSubPr>
                            <m:e>
                              <m:r>
                                <a:rPr lang="en-CA" sz="2400" b="0" i="1" smtClean="0">
                                  <a:solidFill>
                                    <a:schemeClr val="tx1"/>
                                  </a:solidFill>
                                  <a:latin typeface="Cambria Math" panose="02040503050406030204" pitchFamily="18" charset="0"/>
                                  <a:cs typeface="Times New Roman" panose="02020603050405020304" pitchFamily="18" charset="0"/>
                                </a:rPr>
                                <m:t>𝐻</m:t>
                              </m:r>
                            </m:e>
                            <m:sub>
                              <m:r>
                                <a:rPr lang="en-CA" sz="2400" b="0" i="1" smtClean="0">
                                  <a:solidFill>
                                    <a:schemeClr val="tx1"/>
                                  </a:solidFill>
                                  <a:latin typeface="Cambria Math" panose="02040503050406030204" pitchFamily="18" charset="0"/>
                                  <a:cs typeface="Times New Roman" panose="02020603050405020304" pitchFamily="18" charset="0"/>
                                </a:rPr>
                                <m:t>𝑖</m:t>
                              </m:r>
                            </m:sub>
                          </m:sSub>
                        </m:num>
                        <m:den>
                          <m:r>
                            <a:rPr lang="en-CA" sz="2400" b="0" i="1" smtClean="0">
                              <a:solidFill>
                                <a:schemeClr val="tx1"/>
                              </a:solidFill>
                              <a:latin typeface="Cambria Math" panose="02040503050406030204" pitchFamily="18" charset="0"/>
                              <a:cs typeface="Times New Roman" panose="02020603050405020304" pitchFamily="18" charset="0"/>
                            </a:rPr>
                            <m:t>𝜕</m:t>
                          </m:r>
                          <m:r>
                            <a:rPr lang="en-CA" sz="2400" b="0" i="1" smtClean="0">
                              <a:solidFill>
                                <a:schemeClr val="tx1"/>
                              </a:solidFill>
                              <a:latin typeface="Cambria Math" panose="02040503050406030204" pitchFamily="18" charset="0"/>
                              <a:cs typeface="Times New Roman" panose="02020603050405020304" pitchFamily="18" charset="0"/>
                            </a:rPr>
                            <m:t>𝑡</m:t>
                          </m:r>
                        </m:den>
                      </m:f>
                      <m:r>
                        <a:rPr lang="en-CA" sz="2400" b="0" i="1" smtClean="0">
                          <a:solidFill>
                            <a:schemeClr val="tx1"/>
                          </a:solidFill>
                          <a:latin typeface="Cambria Math" panose="02040503050406030204" pitchFamily="18" charset="0"/>
                          <a:cs typeface="Times New Roman" panose="02020603050405020304" pitchFamily="18" charset="0"/>
                        </a:rPr>
                        <m:t>=</m:t>
                      </m:r>
                      <m:sSub>
                        <m:sSubPr>
                          <m:ctrlPr>
                            <a:rPr lang="en-CA" sz="2400" b="0" i="1" smtClean="0">
                              <a:solidFill>
                                <a:schemeClr val="tx1"/>
                              </a:solidFill>
                              <a:latin typeface="Cambria Math" panose="02040503050406030204" pitchFamily="18" charset="0"/>
                              <a:cs typeface="Times New Roman" panose="02020603050405020304" pitchFamily="18" charset="0"/>
                            </a:rPr>
                          </m:ctrlPr>
                        </m:sSubPr>
                        <m:e>
                          <m:r>
                            <a:rPr lang="en-CA" sz="2400" b="0" i="1" smtClean="0">
                              <a:solidFill>
                                <a:schemeClr val="tx1"/>
                              </a:solidFill>
                              <a:latin typeface="Cambria Math" panose="02040503050406030204" pitchFamily="18" charset="0"/>
                              <a:cs typeface="Times New Roman" panose="02020603050405020304" pitchFamily="18" charset="0"/>
                            </a:rPr>
                            <m:t>𝐺</m:t>
                          </m:r>
                        </m:e>
                        <m:sub>
                          <m:r>
                            <a:rPr lang="en-CA" sz="2400" b="0" i="1" smtClean="0">
                              <a:solidFill>
                                <a:schemeClr val="tx1"/>
                              </a:solidFill>
                              <a:latin typeface="Cambria Math" panose="02040503050406030204" pitchFamily="18" charset="0"/>
                              <a:cs typeface="Times New Roman" panose="02020603050405020304" pitchFamily="18" charset="0"/>
                            </a:rPr>
                            <m:t>𝑖</m:t>
                          </m:r>
                        </m:sub>
                      </m:sSub>
                      <m:d>
                        <m:dPr>
                          <m:ctrlPr>
                            <a:rPr lang="en-CA" sz="2400" b="0" i="1" smtClean="0">
                              <a:solidFill>
                                <a:schemeClr val="tx1"/>
                              </a:solidFill>
                              <a:latin typeface="Cambria Math" panose="02040503050406030204" pitchFamily="18" charset="0"/>
                              <a:cs typeface="Times New Roman" panose="02020603050405020304" pitchFamily="18" charset="0"/>
                            </a:rPr>
                          </m:ctrlPr>
                        </m:dPr>
                        <m:e>
                          <m:sSub>
                            <m:sSubPr>
                              <m:ctrlPr>
                                <a:rPr lang="en-CA" sz="2400" b="0" i="1" smtClean="0">
                                  <a:solidFill>
                                    <a:schemeClr val="tx1"/>
                                  </a:solidFill>
                                  <a:latin typeface="Cambria Math" panose="02040503050406030204" pitchFamily="18" charset="0"/>
                                  <a:cs typeface="Times New Roman" panose="02020603050405020304" pitchFamily="18" charset="0"/>
                                </a:rPr>
                              </m:ctrlPr>
                            </m:sSubPr>
                            <m:e>
                              <m:r>
                                <a:rPr lang="en-CA" sz="2400" b="0" i="1" smtClean="0">
                                  <a:solidFill>
                                    <a:schemeClr val="tx1"/>
                                  </a:solidFill>
                                  <a:latin typeface="Cambria Math" panose="02040503050406030204" pitchFamily="18" charset="0"/>
                                  <a:cs typeface="Times New Roman" panose="02020603050405020304" pitchFamily="18" charset="0"/>
                                </a:rPr>
                                <m:t>h</m:t>
                              </m:r>
                            </m:e>
                            <m:sub>
                              <m:r>
                                <a:rPr lang="en-CA" sz="2400" b="0" i="1" smtClean="0">
                                  <a:solidFill>
                                    <a:schemeClr val="tx1"/>
                                  </a:solidFill>
                                  <a:latin typeface="Cambria Math" panose="02040503050406030204" pitchFamily="18" charset="0"/>
                                  <a:cs typeface="Times New Roman" panose="02020603050405020304" pitchFamily="18" charset="0"/>
                                </a:rPr>
                                <m:t>𝑖𝑡</m:t>
                              </m:r>
                            </m:sub>
                          </m:sSub>
                        </m:e>
                      </m:d>
                      <m:r>
                        <a:rPr lang="en-CA" sz="2400" b="0" i="1" smtClean="0">
                          <a:solidFill>
                            <a:schemeClr val="tx1"/>
                          </a:solidFill>
                          <a:latin typeface="Cambria Math" panose="02040503050406030204" pitchFamily="18" charset="0"/>
                          <a:cs typeface="Times New Roman" panose="02020603050405020304" pitchFamily="18" charset="0"/>
                        </a:rPr>
                        <m:t>−</m:t>
                      </m:r>
                      <m:sSub>
                        <m:sSubPr>
                          <m:ctrlPr>
                            <a:rPr lang="en-CA" sz="2400" b="0" i="1" smtClean="0">
                              <a:solidFill>
                                <a:schemeClr val="tx1"/>
                              </a:solidFill>
                              <a:latin typeface="Cambria Math" panose="02040503050406030204" pitchFamily="18" charset="0"/>
                              <a:cs typeface="Times New Roman" panose="02020603050405020304" pitchFamily="18" charset="0"/>
                            </a:rPr>
                          </m:ctrlPr>
                        </m:sSubPr>
                        <m:e>
                          <m:r>
                            <a:rPr lang="en-CA" sz="2400" b="0" i="1" smtClean="0">
                              <a:solidFill>
                                <a:schemeClr val="tx1"/>
                              </a:solidFill>
                              <a:latin typeface="Cambria Math" panose="02040503050406030204" pitchFamily="18" charset="0"/>
                              <a:cs typeface="Times New Roman" panose="02020603050405020304" pitchFamily="18" charset="0"/>
                            </a:rPr>
                            <m:t>𝛿</m:t>
                          </m:r>
                        </m:e>
                        <m:sub>
                          <m:r>
                            <a:rPr lang="en-CA" sz="2400" b="0" i="1" smtClean="0">
                              <a:solidFill>
                                <a:schemeClr val="tx1"/>
                              </a:solidFill>
                              <a:latin typeface="Cambria Math" panose="02040503050406030204" pitchFamily="18" charset="0"/>
                              <a:cs typeface="Times New Roman" panose="02020603050405020304" pitchFamily="18" charset="0"/>
                            </a:rPr>
                            <m:t>𝑖</m:t>
                          </m:r>
                        </m:sub>
                      </m:sSub>
                      <m:sSub>
                        <m:sSubPr>
                          <m:ctrlPr>
                            <a:rPr lang="en-CA" sz="2400" b="0" i="1" smtClean="0">
                              <a:solidFill>
                                <a:schemeClr val="tx1"/>
                              </a:solidFill>
                              <a:latin typeface="Cambria Math" panose="02040503050406030204" pitchFamily="18" charset="0"/>
                              <a:cs typeface="Times New Roman" panose="02020603050405020304" pitchFamily="18" charset="0"/>
                            </a:rPr>
                          </m:ctrlPr>
                        </m:sSubPr>
                        <m:e>
                          <m:r>
                            <a:rPr lang="en-CA" sz="2400" b="0" i="1" smtClean="0">
                              <a:solidFill>
                                <a:schemeClr val="tx1"/>
                              </a:solidFill>
                              <a:latin typeface="Cambria Math" panose="02040503050406030204" pitchFamily="18" charset="0"/>
                              <a:cs typeface="Times New Roman" panose="02020603050405020304" pitchFamily="18" charset="0"/>
                            </a:rPr>
                            <m:t>𝐻</m:t>
                          </m:r>
                        </m:e>
                        <m:sub>
                          <m:r>
                            <a:rPr lang="en-CA" sz="2400" b="0" i="1" smtClean="0">
                              <a:solidFill>
                                <a:schemeClr val="tx1"/>
                              </a:solidFill>
                              <a:latin typeface="Cambria Math" panose="02040503050406030204" pitchFamily="18" charset="0"/>
                              <a:cs typeface="Times New Roman" panose="02020603050405020304" pitchFamily="18" charset="0"/>
                            </a:rPr>
                            <m:t>𝑖𝑡</m:t>
                          </m:r>
                        </m:sub>
                      </m:sSub>
                    </m:oMath>
                  </m:oMathPara>
                </a14:m>
                <a:endParaRPr lang="en-CA" sz="2400" dirty="0">
                  <a:solidFill>
                    <a:schemeClr val="tx1"/>
                  </a:solidFill>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CA" sz="24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2" name="TextBox 1">
                <a:extLst>
                  <a:ext uri="{FF2B5EF4-FFF2-40B4-BE49-F238E27FC236}">
                    <a16:creationId xmlns:a16="http://schemas.microsoft.com/office/drawing/2014/main" id="{1F802931-4861-11EE-FE5D-795B2AF8AED3}"/>
                  </a:ext>
                </a:extLst>
              </p:cNvPr>
              <p:cNvSpPr txBox="1">
                <a:spLocks noRot="1" noChangeAspect="1" noMove="1" noResize="1" noEditPoints="1" noAdjustHandles="1" noChangeArrowheads="1" noChangeShapeType="1" noTextEdit="1"/>
              </p:cNvSpPr>
              <p:nvPr/>
            </p:nvSpPr>
            <p:spPr>
              <a:xfrm>
                <a:off x="533400" y="948850"/>
                <a:ext cx="10573512" cy="2271904"/>
              </a:xfrm>
              <a:prstGeom prst="rect">
                <a:avLst/>
              </a:prstGeom>
              <a:blipFill>
                <a:blip r:embed="rId3"/>
                <a:stretch>
                  <a:fillRect l="-807" t="-2151"/>
                </a:stretch>
              </a:blipFill>
            </p:spPr>
            <p:txBody>
              <a:bodyPr/>
              <a:lstStyle/>
              <a:p>
                <a:r>
                  <a:rPr lang="en-CA">
                    <a:noFill/>
                  </a:rPr>
                  <a:t> </a:t>
                </a:r>
              </a:p>
            </p:txBody>
          </p:sp>
        </mc:Fallback>
      </mc:AlternateContent>
    </p:spTree>
    <p:extLst>
      <p:ext uri="{BB962C8B-B14F-4D97-AF65-F5344CB8AC3E}">
        <p14:creationId xmlns:p14="http://schemas.microsoft.com/office/powerpoint/2010/main" val="160385350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2470404" y="1608139"/>
            <a:ext cx="7359396" cy="4572000"/>
          </a:xfrm>
        </p:spPr>
        <p:txBody>
          <a:bodyPr/>
          <a:lstStyle/>
          <a:p>
            <a:pPr lvl="1"/>
            <a:endParaRPr lang="en-US" dirty="0"/>
          </a:p>
          <a:p>
            <a:pPr lvl="1"/>
            <a:endParaRPr lang="en-US" dirty="0"/>
          </a:p>
        </p:txBody>
      </p:sp>
      <p:sp>
        <p:nvSpPr>
          <p:cNvPr id="6" name="Title 1">
            <a:extLst>
              <a:ext uri="{FF2B5EF4-FFF2-40B4-BE49-F238E27FC236}">
                <a16:creationId xmlns:a16="http://schemas.microsoft.com/office/drawing/2014/main" id="{2447C70A-E8CD-4D7B-8C00-FF6EC3DCB236}"/>
              </a:ext>
            </a:extLst>
          </p:cNvPr>
          <p:cNvSpPr txBox="1">
            <a:spLocks/>
          </p:cNvSpPr>
          <p:nvPr/>
        </p:nvSpPr>
        <p:spPr>
          <a:xfrm>
            <a:off x="381000" y="171610"/>
            <a:ext cx="10573512"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Updated Problem</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1F802931-4861-11EE-FE5D-795B2AF8AED3}"/>
                  </a:ext>
                </a:extLst>
              </p:cNvPr>
              <p:cNvSpPr txBox="1"/>
              <p:nvPr/>
            </p:nvSpPr>
            <p:spPr>
              <a:xfrm>
                <a:off x="533400" y="948850"/>
                <a:ext cx="10573512" cy="5595891"/>
              </a:xfrm>
              <a:prstGeom prst="rect">
                <a:avLst/>
              </a:prstGeom>
              <a:noFill/>
            </p:spPr>
            <p:txBody>
              <a:bodyPr wrap="square" rtlCol="0">
                <a:spAutoFit/>
              </a:bodyPr>
              <a:lstStyle/>
              <a:p>
                <a:pPr marL="342900" indent="-342900">
                  <a:buFont typeface="Arial" panose="020B0604020202020204" pitchFamily="34" charset="0"/>
                  <a:buChar char="•"/>
                </a:pPr>
                <a:r>
                  <a:rPr lang="en-CA" sz="2400" dirty="0">
                    <a:solidFill>
                      <a:schemeClr val="tx1"/>
                    </a:solidFill>
                    <a:latin typeface="Times New Roman" panose="02020603050405020304" pitchFamily="18" charset="0"/>
                    <a:cs typeface="Times New Roman" panose="02020603050405020304" pitchFamily="18" charset="0"/>
                  </a:rPr>
                  <a:t>Now suppose a family has two parents and a child: </a:t>
                </a:r>
              </a:p>
              <a:p>
                <a:pPr/>
                <a14:m>
                  <m:oMathPara xmlns:m="http://schemas.openxmlformats.org/officeDocument/2006/math">
                    <m:oMathParaPr>
                      <m:jc m:val="centerGroup"/>
                    </m:oMathParaPr>
                    <m:oMath xmlns:m="http://schemas.openxmlformats.org/officeDocument/2006/math">
                      <m:r>
                        <a:rPr lang="en-CA" sz="2400" b="0" i="1" smtClean="0">
                          <a:solidFill>
                            <a:schemeClr val="tx1"/>
                          </a:solidFill>
                          <a:latin typeface="Cambria Math" panose="02040503050406030204" pitchFamily="18" charset="0"/>
                          <a:cs typeface="Times New Roman" panose="02020603050405020304" pitchFamily="18" charset="0"/>
                        </a:rPr>
                        <m:t>𝑢</m:t>
                      </m:r>
                      <m:r>
                        <a:rPr lang="en-CA" sz="2400" b="0" i="1" smtClean="0">
                          <a:solidFill>
                            <a:schemeClr val="tx1"/>
                          </a:solidFill>
                          <a:latin typeface="Cambria Math" panose="02040503050406030204" pitchFamily="18" charset="0"/>
                          <a:cs typeface="Times New Roman" panose="02020603050405020304" pitchFamily="18" charset="0"/>
                        </a:rPr>
                        <m:t>=</m:t>
                      </m:r>
                      <m:r>
                        <a:rPr lang="en-CA" sz="2400" b="0" i="1" smtClean="0">
                          <a:solidFill>
                            <a:schemeClr val="tx1"/>
                          </a:solidFill>
                          <a:latin typeface="Cambria Math" panose="02040503050406030204" pitchFamily="18" charset="0"/>
                          <a:cs typeface="Times New Roman" panose="02020603050405020304" pitchFamily="18" charset="0"/>
                        </a:rPr>
                        <m:t>𝑢</m:t>
                      </m:r>
                      <m:d>
                        <m:dPr>
                          <m:ctrlPr>
                            <a:rPr lang="en-CA" sz="2400" b="0" i="1" smtClean="0">
                              <a:solidFill>
                                <a:schemeClr val="tx1"/>
                              </a:solidFill>
                              <a:latin typeface="Cambria Math" panose="02040503050406030204" pitchFamily="18" charset="0"/>
                              <a:cs typeface="Times New Roman" panose="02020603050405020304" pitchFamily="18" charset="0"/>
                            </a:rPr>
                          </m:ctrlPr>
                        </m:dPr>
                        <m:e>
                          <m:sSub>
                            <m:sSubPr>
                              <m:ctrlPr>
                                <a:rPr lang="en-CA" sz="2400" b="0" i="1" smtClean="0">
                                  <a:solidFill>
                                    <a:schemeClr val="tx1"/>
                                  </a:solidFill>
                                  <a:latin typeface="Cambria Math" panose="02040503050406030204" pitchFamily="18" charset="0"/>
                                  <a:cs typeface="Times New Roman" panose="02020603050405020304" pitchFamily="18" charset="0"/>
                                </a:rPr>
                              </m:ctrlPr>
                            </m:sSubPr>
                            <m:e>
                              <m:r>
                                <a:rPr lang="en-CA" sz="2400" b="0" i="1" smtClean="0">
                                  <a:solidFill>
                                    <a:schemeClr val="tx1"/>
                                  </a:solidFill>
                                  <a:latin typeface="Cambria Math" panose="02040503050406030204" pitchFamily="18" charset="0"/>
                                  <a:cs typeface="Times New Roman" panose="02020603050405020304" pitchFamily="18" charset="0"/>
                                </a:rPr>
                                <m:t>𝐻</m:t>
                              </m:r>
                            </m:e>
                            <m:sub>
                              <m:r>
                                <a:rPr lang="en-CA" sz="2400" b="0" i="1" smtClean="0">
                                  <a:solidFill>
                                    <a:schemeClr val="tx1"/>
                                  </a:solidFill>
                                  <a:latin typeface="Cambria Math" panose="02040503050406030204" pitchFamily="18" charset="0"/>
                                  <a:cs typeface="Times New Roman" panose="02020603050405020304" pitchFamily="18" charset="0"/>
                                </a:rPr>
                                <m:t>1</m:t>
                              </m:r>
                            </m:sub>
                          </m:sSub>
                          <m:r>
                            <a:rPr lang="en-CA" sz="2400" b="0" i="1" smtClean="0">
                              <a:solidFill>
                                <a:schemeClr val="tx1"/>
                              </a:solidFill>
                              <a:latin typeface="Cambria Math" panose="02040503050406030204" pitchFamily="18" charset="0"/>
                              <a:cs typeface="Times New Roman" panose="02020603050405020304" pitchFamily="18" charset="0"/>
                            </a:rPr>
                            <m:t>,</m:t>
                          </m:r>
                          <m:sSub>
                            <m:sSubPr>
                              <m:ctrlPr>
                                <a:rPr lang="en-CA" sz="2400" b="0" i="1" smtClean="0">
                                  <a:solidFill>
                                    <a:schemeClr val="tx1"/>
                                  </a:solidFill>
                                  <a:latin typeface="Cambria Math" panose="02040503050406030204" pitchFamily="18" charset="0"/>
                                  <a:cs typeface="Times New Roman" panose="02020603050405020304" pitchFamily="18" charset="0"/>
                                </a:rPr>
                              </m:ctrlPr>
                            </m:sSubPr>
                            <m:e>
                              <m:r>
                                <a:rPr lang="en-CA" sz="2400" b="0" i="1" smtClean="0">
                                  <a:solidFill>
                                    <a:schemeClr val="tx1"/>
                                  </a:solidFill>
                                  <a:latin typeface="Cambria Math" panose="02040503050406030204" pitchFamily="18" charset="0"/>
                                  <a:cs typeface="Times New Roman" panose="02020603050405020304" pitchFamily="18" charset="0"/>
                                </a:rPr>
                                <m:t>𝐻</m:t>
                              </m:r>
                            </m:e>
                            <m:sub>
                              <m:r>
                                <a:rPr lang="en-CA" sz="2400" b="0" i="1" smtClean="0">
                                  <a:solidFill>
                                    <a:schemeClr val="tx1"/>
                                  </a:solidFill>
                                  <a:latin typeface="Cambria Math" panose="02040503050406030204" pitchFamily="18" charset="0"/>
                                  <a:cs typeface="Times New Roman" panose="02020603050405020304" pitchFamily="18" charset="0"/>
                                </a:rPr>
                                <m:t>2</m:t>
                              </m:r>
                            </m:sub>
                          </m:sSub>
                          <m:r>
                            <a:rPr lang="en-CA" sz="2400" b="0" i="1" smtClean="0">
                              <a:solidFill>
                                <a:schemeClr val="tx1"/>
                              </a:solidFill>
                              <a:latin typeface="Cambria Math" panose="02040503050406030204" pitchFamily="18" charset="0"/>
                              <a:cs typeface="Times New Roman" panose="02020603050405020304" pitchFamily="18" charset="0"/>
                            </a:rPr>
                            <m:t>,</m:t>
                          </m:r>
                          <m:sSub>
                            <m:sSubPr>
                              <m:ctrlPr>
                                <a:rPr lang="en-CA" sz="2400" b="0" i="1" smtClean="0">
                                  <a:solidFill>
                                    <a:schemeClr val="tx1"/>
                                  </a:solidFill>
                                  <a:latin typeface="Cambria Math" panose="02040503050406030204" pitchFamily="18" charset="0"/>
                                  <a:cs typeface="Times New Roman" panose="02020603050405020304" pitchFamily="18" charset="0"/>
                                </a:rPr>
                              </m:ctrlPr>
                            </m:sSubPr>
                            <m:e>
                              <m:r>
                                <a:rPr lang="en-CA" sz="2400" b="0" i="1" smtClean="0">
                                  <a:solidFill>
                                    <a:schemeClr val="tx1"/>
                                  </a:solidFill>
                                  <a:latin typeface="Cambria Math" panose="02040503050406030204" pitchFamily="18" charset="0"/>
                                  <a:cs typeface="Times New Roman" panose="02020603050405020304" pitchFamily="18" charset="0"/>
                                </a:rPr>
                                <m:t>𝐻</m:t>
                              </m:r>
                            </m:e>
                            <m:sub>
                              <m:r>
                                <a:rPr lang="en-CA" sz="2400" b="0" i="1" smtClean="0">
                                  <a:solidFill>
                                    <a:schemeClr val="tx1"/>
                                  </a:solidFill>
                                  <a:latin typeface="Cambria Math" panose="02040503050406030204" pitchFamily="18" charset="0"/>
                                  <a:cs typeface="Times New Roman" panose="02020603050405020304" pitchFamily="18" charset="0"/>
                                </a:rPr>
                                <m:t>𝑐</m:t>
                              </m:r>
                            </m:sub>
                          </m:sSub>
                          <m:r>
                            <a:rPr lang="en-CA" sz="2400" b="0" i="1" smtClean="0">
                              <a:solidFill>
                                <a:schemeClr val="tx1"/>
                              </a:solidFill>
                              <a:latin typeface="Cambria Math" panose="02040503050406030204" pitchFamily="18" charset="0"/>
                              <a:cs typeface="Times New Roman" panose="02020603050405020304" pitchFamily="18" charset="0"/>
                            </a:rPr>
                            <m:t>,</m:t>
                          </m:r>
                          <m:r>
                            <a:rPr lang="en-CA" sz="2400" b="0" i="1" smtClean="0">
                              <a:solidFill>
                                <a:schemeClr val="tx1"/>
                              </a:solidFill>
                              <a:latin typeface="Cambria Math" panose="02040503050406030204" pitchFamily="18" charset="0"/>
                              <a:cs typeface="Times New Roman" panose="02020603050405020304" pitchFamily="18" charset="0"/>
                            </a:rPr>
                            <m:t>𝑍</m:t>
                          </m:r>
                        </m:e>
                      </m:d>
                    </m:oMath>
                  </m:oMathPara>
                </a14:m>
                <a:endParaRPr lang="en-CA" sz="2400" b="0" dirty="0">
                  <a:solidFill>
                    <a:schemeClr val="tx1"/>
                  </a:solidFill>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CA" sz="2400" dirty="0">
                  <a:solidFill>
                    <a:schemeClr val="tx1"/>
                  </a:solidFill>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CA" sz="2400" dirty="0">
                    <a:solidFill>
                      <a:schemeClr val="tx1"/>
                    </a:solidFill>
                    <a:latin typeface="Times New Roman" panose="02020603050405020304" pitchFamily="18" charset="0"/>
                    <a:cs typeface="Times New Roman" panose="02020603050405020304" pitchFamily="18" charset="0"/>
                  </a:rPr>
                  <a:t>Each household member has their own law of motion: </a:t>
                </a:r>
              </a:p>
              <a:p>
                <a:pPr/>
                <a14:m>
                  <m:oMathPara xmlns:m="http://schemas.openxmlformats.org/officeDocument/2006/math">
                    <m:oMathParaPr>
                      <m:jc m:val="centerGroup"/>
                    </m:oMathParaPr>
                    <m:oMath xmlns:m="http://schemas.openxmlformats.org/officeDocument/2006/math">
                      <m:f>
                        <m:fPr>
                          <m:ctrlPr>
                            <a:rPr lang="en-CA" sz="2400" b="0" i="1" smtClean="0">
                              <a:solidFill>
                                <a:schemeClr val="tx1"/>
                              </a:solidFill>
                              <a:latin typeface="Cambria Math" panose="02040503050406030204" pitchFamily="18" charset="0"/>
                              <a:cs typeface="Times New Roman" panose="02020603050405020304" pitchFamily="18" charset="0"/>
                            </a:rPr>
                          </m:ctrlPr>
                        </m:fPr>
                        <m:num>
                          <m:r>
                            <a:rPr lang="en-CA" sz="2400" b="0" i="1" smtClean="0">
                              <a:solidFill>
                                <a:schemeClr val="tx1"/>
                              </a:solidFill>
                              <a:latin typeface="Cambria Math" panose="02040503050406030204" pitchFamily="18" charset="0"/>
                              <a:cs typeface="Times New Roman" panose="02020603050405020304" pitchFamily="18" charset="0"/>
                            </a:rPr>
                            <m:t>𝜕</m:t>
                          </m:r>
                          <m:sSub>
                            <m:sSubPr>
                              <m:ctrlPr>
                                <a:rPr lang="en-CA" sz="2400" b="0" i="1" smtClean="0">
                                  <a:solidFill>
                                    <a:schemeClr val="tx1"/>
                                  </a:solidFill>
                                  <a:latin typeface="Cambria Math" panose="02040503050406030204" pitchFamily="18" charset="0"/>
                                  <a:cs typeface="Times New Roman" panose="02020603050405020304" pitchFamily="18" charset="0"/>
                                </a:rPr>
                              </m:ctrlPr>
                            </m:sSubPr>
                            <m:e>
                              <m:r>
                                <a:rPr lang="en-CA" sz="2400" b="0" i="1" smtClean="0">
                                  <a:solidFill>
                                    <a:schemeClr val="tx1"/>
                                  </a:solidFill>
                                  <a:latin typeface="Cambria Math" panose="02040503050406030204" pitchFamily="18" charset="0"/>
                                  <a:cs typeface="Times New Roman" panose="02020603050405020304" pitchFamily="18" charset="0"/>
                                </a:rPr>
                                <m:t>𝐻</m:t>
                              </m:r>
                            </m:e>
                            <m:sub>
                              <m:r>
                                <a:rPr lang="en-CA" sz="2400" b="0" i="1" smtClean="0">
                                  <a:solidFill>
                                    <a:schemeClr val="tx1"/>
                                  </a:solidFill>
                                  <a:latin typeface="Cambria Math" panose="02040503050406030204" pitchFamily="18" charset="0"/>
                                  <a:cs typeface="Times New Roman" panose="02020603050405020304" pitchFamily="18" charset="0"/>
                                </a:rPr>
                                <m:t>𝑖</m:t>
                              </m:r>
                            </m:sub>
                          </m:sSub>
                        </m:num>
                        <m:den>
                          <m:r>
                            <a:rPr lang="en-CA" sz="2400" b="0" i="1" smtClean="0">
                              <a:solidFill>
                                <a:schemeClr val="tx1"/>
                              </a:solidFill>
                              <a:latin typeface="Cambria Math" panose="02040503050406030204" pitchFamily="18" charset="0"/>
                              <a:cs typeface="Times New Roman" panose="02020603050405020304" pitchFamily="18" charset="0"/>
                            </a:rPr>
                            <m:t>𝜕</m:t>
                          </m:r>
                          <m:r>
                            <a:rPr lang="en-CA" sz="2400" b="0" i="1" smtClean="0">
                              <a:solidFill>
                                <a:schemeClr val="tx1"/>
                              </a:solidFill>
                              <a:latin typeface="Cambria Math" panose="02040503050406030204" pitchFamily="18" charset="0"/>
                              <a:cs typeface="Times New Roman" panose="02020603050405020304" pitchFamily="18" charset="0"/>
                            </a:rPr>
                            <m:t>𝑡</m:t>
                          </m:r>
                        </m:den>
                      </m:f>
                      <m:r>
                        <a:rPr lang="en-CA" sz="2400" b="0" i="1" smtClean="0">
                          <a:solidFill>
                            <a:schemeClr val="tx1"/>
                          </a:solidFill>
                          <a:latin typeface="Cambria Math" panose="02040503050406030204" pitchFamily="18" charset="0"/>
                          <a:cs typeface="Times New Roman" panose="02020603050405020304" pitchFamily="18" charset="0"/>
                        </a:rPr>
                        <m:t>=</m:t>
                      </m:r>
                      <m:sSub>
                        <m:sSubPr>
                          <m:ctrlPr>
                            <a:rPr lang="en-CA" sz="2400" b="0" i="1" smtClean="0">
                              <a:solidFill>
                                <a:schemeClr val="tx1"/>
                              </a:solidFill>
                              <a:latin typeface="Cambria Math" panose="02040503050406030204" pitchFamily="18" charset="0"/>
                              <a:cs typeface="Times New Roman" panose="02020603050405020304" pitchFamily="18" charset="0"/>
                            </a:rPr>
                          </m:ctrlPr>
                        </m:sSubPr>
                        <m:e>
                          <m:r>
                            <a:rPr lang="en-CA" sz="2400" b="0" i="1" smtClean="0">
                              <a:solidFill>
                                <a:schemeClr val="tx1"/>
                              </a:solidFill>
                              <a:latin typeface="Cambria Math" panose="02040503050406030204" pitchFamily="18" charset="0"/>
                              <a:cs typeface="Times New Roman" panose="02020603050405020304" pitchFamily="18" charset="0"/>
                            </a:rPr>
                            <m:t>𝐺</m:t>
                          </m:r>
                        </m:e>
                        <m:sub>
                          <m:r>
                            <a:rPr lang="en-CA" sz="2400" b="0" i="1" smtClean="0">
                              <a:solidFill>
                                <a:schemeClr val="tx1"/>
                              </a:solidFill>
                              <a:latin typeface="Cambria Math" panose="02040503050406030204" pitchFamily="18" charset="0"/>
                              <a:cs typeface="Times New Roman" panose="02020603050405020304" pitchFamily="18" charset="0"/>
                            </a:rPr>
                            <m:t>𝑖</m:t>
                          </m:r>
                        </m:sub>
                      </m:sSub>
                      <m:d>
                        <m:dPr>
                          <m:ctrlPr>
                            <a:rPr lang="en-CA" sz="2400" b="0" i="1" smtClean="0">
                              <a:solidFill>
                                <a:schemeClr val="tx1"/>
                              </a:solidFill>
                              <a:latin typeface="Cambria Math" panose="02040503050406030204" pitchFamily="18" charset="0"/>
                              <a:cs typeface="Times New Roman" panose="02020603050405020304" pitchFamily="18" charset="0"/>
                            </a:rPr>
                          </m:ctrlPr>
                        </m:dPr>
                        <m:e>
                          <m:sSub>
                            <m:sSubPr>
                              <m:ctrlPr>
                                <a:rPr lang="en-CA" sz="2400" b="0" i="1" smtClean="0">
                                  <a:solidFill>
                                    <a:schemeClr val="tx1"/>
                                  </a:solidFill>
                                  <a:latin typeface="Cambria Math" panose="02040503050406030204" pitchFamily="18" charset="0"/>
                                  <a:cs typeface="Times New Roman" panose="02020603050405020304" pitchFamily="18" charset="0"/>
                                </a:rPr>
                              </m:ctrlPr>
                            </m:sSubPr>
                            <m:e>
                              <m:r>
                                <a:rPr lang="en-CA" sz="2400" b="0" i="1" smtClean="0">
                                  <a:solidFill>
                                    <a:schemeClr val="tx1"/>
                                  </a:solidFill>
                                  <a:latin typeface="Cambria Math" panose="02040503050406030204" pitchFamily="18" charset="0"/>
                                  <a:cs typeface="Times New Roman" panose="02020603050405020304" pitchFamily="18" charset="0"/>
                                </a:rPr>
                                <m:t>h</m:t>
                              </m:r>
                            </m:e>
                            <m:sub>
                              <m:r>
                                <a:rPr lang="en-CA" sz="2400" b="0" i="1" smtClean="0">
                                  <a:solidFill>
                                    <a:schemeClr val="tx1"/>
                                  </a:solidFill>
                                  <a:latin typeface="Cambria Math" panose="02040503050406030204" pitchFamily="18" charset="0"/>
                                  <a:cs typeface="Times New Roman" panose="02020603050405020304" pitchFamily="18" charset="0"/>
                                </a:rPr>
                                <m:t>𝑖𝑡</m:t>
                              </m:r>
                            </m:sub>
                          </m:sSub>
                        </m:e>
                      </m:d>
                      <m:r>
                        <a:rPr lang="en-CA" sz="2400" b="0" i="1" smtClean="0">
                          <a:solidFill>
                            <a:schemeClr val="tx1"/>
                          </a:solidFill>
                          <a:latin typeface="Cambria Math" panose="02040503050406030204" pitchFamily="18" charset="0"/>
                          <a:cs typeface="Times New Roman" panose="02020603050405020304" pitchFamily="18" charset="0"/>
                        </a:rPr>
                        <m:t>−</m:t>
                      </m:r>
                      <m:sSub>
                        <m:sSubPr>
                          <m:ctrlPr>
                            <a:rPr lang="en-CA" sz="2400" b="0" i="1" smtClean="0">
                              <a:solidFill>
                                <a:schemeClr val="tx1"/>
                              </a:solidFill>
                              <a:latin typeface="Cambria Math" panose="02040503050406030204" pitchFamily="18" charset="0"/>
                              <a:cs typeface="Times New Roman" panose="02020603050405020304" pitchFamily="18" charset="0"/>
                            </a:rPr>
                          </m:ctrlPr>
                        </m:sSubPr>
                        <m:e>
                          <m:r>
                            <a:rPr lang="en-CA" sz="2400" b="0" i="1" smtClean="0">
                              <a:solidFill>
                                <a:schemeClr val="tx1"/>
                              </a:solidFill>
                              <a:latin typeface="Cambria Math" panose="02040503050406030204" pitchFamily="18" charset="0"/>
                              <a:cs typeface="Times New Roman" panose="02020603050405020304" pitchFamily="18" charset="0"/>
                            </a:rPr>
                            <m:t>𝛿</m:t>
                          </m:r>
                        </m:e>
                        <m:sub>
                          <m:r>
                            <a:rPr lang="en-CA" sz="2400" b="0" i="1" smtClean="0">
                              <a:solidFill>
                                <a:schemeClr val="tx1"/>
                              </a:solidFill>
                              <a:latin typeface="Cambria Math" panose="02040503050406030204" pitchFamily="18" charset="0"/>
                              <a:cs typeface="Times New Roman" panose="02020603050405020304" pitchFamily="18" charset="0"/>
                            </a:rPr>
                            <m:t>𝑖</m:t>
                          </m:r>
                        </m:sub>
                      </m:sSub>
                      <m:sSub>
                        <m:sSubPr>
                          <m:ctrlPr>
                            <a:rPr lang="en-CA" sz="2400" b="0" i="1" smtClean="0">
                              <a:solidFill>
                                <a:schemeClr val="tx1"/>
                              </a:solidFill>
                              <a:latin typeface="Cambria Math" panose="02040503050406030204" pitchFamily="18" charset="0"/>
                              <a:cs typeface="Times New Roman" panose="02020603050405020304" pitchFamily="18" charset="0"/>
                            </a:rPr>
                          </m:ctrlPr>
                        </m:sSubPr>
                        <m:e>
                          <m:r>
                            <a:rPr lang="en-CA" sz="2400" b="0" i="1" smtClean="0">
                              <a:solidFill>
                                <a:schemeClr val="tx1"/>
                              </a:solidFill>
                              <a:latin typeface="Cambria Math" panose="02040503050406030204" pitchFamily="18" charset="0"/>
                              <a:cs typeface="Times New Roman" panose="02020603050405020304" pitchFamily="18" charset="0"/>
                            </a:rPr>
                            <m:t>𝐻</m:t>
                          </m:r>
                        </m:e>
                        <m:sub>
                          <m:r>
                            <a:rPr lang="en-CA" sz="2400" b="0" i="1" smtClean="0">
                              <a:solidFill>
                                <a:schemeClr val="tx1"/>
                              </a:solidFill>
                              <a:latin typeface="Cambria Math" panose="02040503050406030204" pitchFamily="18" charset="0"/>
                              <a:cs typeface="Times New Roman" panose="02020603050405020304" pitchFamily="18" charset="0"/>
                            </a:rPr>
                            <m:t>𝑖𝑡</m:t>
                          </m:r>
                        </m:sub>
                      </m:sSub>
                    </m:oMath>
                  </m:oMathPara>
                </a14:m>
                <a:endParaRPr lang="en-CA" sz="2400" dirty="0">
                  <a:solidFill>
                    <a:schemeClr val="tx1"/>
                  </a:solidFill>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CA" sz="2400" dirty="0">
                  <a:solidFill>
                    <a:schemeClr val="tx1"/>
                  </a:solidFill>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CA" sz="2400" dirty="0">
                    <a:solidFill>
                      <a:schemeClr val="tx1"/>
                    </a:solidFill>
                    <a:latin typeface="Times New Roman" panose="02020603050405020304" pitchFamily="18" charset="0"/>
                    <a:cs typeface="Times New Roman" panose="02020603050405020304" pitchFamily="18" charset="0"/>
                  </a:rPr>
                  <a:t>Suppose, though that the child’s production function depends on parental investment: </a:t>
                </a:r>
              </a:p>
              <a:p>
                <a:pPr/>
                <a14:m>
                  <m:oMathPara xmlns:m="http://schemas.openxmlformats.org/officeDocument/2006/math">
                    <m:oMathParaPr>
                      <m:jc m:val="centerGroup"/>
                    </m:oMathParaPr>
                    <m:oMath xmlns:m="http://schemas.openxmlformats.org/officeDocument/2006/math">
                      <m:sSub>
                        <m:sSubPr>
                          <m:ctrlPr>
                            <a:rPr lang="en-CA" sz="2400" b="0" i="1" smtClean="0">
                              <a:solidFill>
                                <a:schemeClr val="tx1"/>
                              </a:solidFill>
                              <a:latin typeface="Cambria Math" panose="02040503050406030204" pitchFamily="18" charset="0"/>
                              <a:cs typeface="Times New Roman" panose="02020603050405020304" pitchFamily="18" charset="0"/>
                            </a:rPr>
                          </m:ctrlPr>
                        </m:sSubPr>
                        <m:e>
                          <m:r>
                            <a:rPr lang="en-CA" sz="2400" b="0" i="1" smtClean="0">
                              <a:solidFill>
                                <a:schemeClr val="tx1"/>
                              </a:solidFill>
                              <a:latin typeface="Cambria Math" panose="02040503050406030204" pitchFamily="18" charset="0"/>
                              <a:cs typeface="Times New Roman" panose="02020603050405020304" pitchFamily="18" charset="0"/>
                            </a:rPr>
                            <m:t>𝐺</m:t>
                          </m:r>
                        </m:e>
                        <m:sub>
                          <m:r>
                            <a:rPr lang="en-CA" sz="2400" b="0" i="1" smtClean="0">
                              <a:solidFill>
                                <a:schemeClr val="tx1"/>
                              </a:solidFill>
                              <a:latin typeface="Cambria Math" panose="02040503050406030204" pitchFamily="18" charset="0"/>
                              <a:cs typeface="Times New Roman" panose="02020603050405020304" pitchFamily="18" charset="0"/>
                            </a:rPr>
                            <m:t>𝑐</m:t>
                          </m:r>
                        </m:sub>
                      </m:sSub>
                      <m:r>
                        <a:rPr lang="en-CA" sz="2400" b="0" i="1" smtClean="0">
                          <a:solidFill>
                            <a:schemeClr val="tx1"/>
                          </a:solidFill>
                          <a:latin typeface="Cambria Math" panose="02040503050406030204" pitchFamily="18" charset="0"/>
                          <a:cs typeface="Times New Roman" panose="02020603050405020304" pitchFamily="18" charset="0"/>
                        </a:rPr>
                        <m:t>=</m:t>
                      </m:r>
                      <m:sSub>
                        <m:sSubPr>
                          <m:ctrlPr>
                            <a:rPr lang="en-CA" sz="2400" b="0" i="1" smtClean="0">
                              <a:solidFill>
                                <a:schemeClr val="tx1"/>
                              </a:solidFill>
                              <a:latin typeface="Cambria Math" panose="02040503050406030204" pitchFamily="18" charset="0"/>
                              <a:cs typeface="Times New Roman" panose="02020603050405020304" pitchFamily="18" charset="0"/>
                            </a:rPr>
                          </m:ctrlPr>
                        </m:sSubPr>
                        <m:e>
                          <m:r>
                            <a:rPr lang="en-CA" sz="2400" b="0" i="1" smtClean="0">
                              <a:solidFill>
                                <a:schemeClr val="tx1"/>
                              </a:solidFill>
                              <a:latin typeface="Cambria Math" panose="02040503050406030204" pitchFamily="18" charset="0"/>
                              <a:cs typeface="Times New Roman" panose="02020603050405020304" pitchFamily="18" charset="0"/>
                            </a:rPr>
                            <m:t>𝐺</m:t>
                          </m:r>
                        </m:e>
                        <m:sub>
                          <m:r>
                            <a:rPr lang="en-CA" sz="2400" b="0" i="1" smtClean="0">
                              <a:solidFill>
                                <a:schemeClr val="tx1"/>
                              </a:solidFill>
                              <a:latin typeface="Cambria Math" panose="02040503050406030204" pitchFamily="18" charset="0"/>
                              <a:cs typeface="Times New Roman" panose="02020603050405020304" pitchFamily="18" charset="0"/>
                            </a:rPr>
                            <m:t>𝑐</m:t>
                          </m:r>
                        </m:sub>
                      </m:sSub>
                      <m:d>
                        <m:dPr>
                          <m:ctrlPr>
                            <a:rPr lang="en-CA" sz="2400" b="0" i="1" smtClean="0">
                              <a:solidFill>
                                <a:schemeClr val="tx1"/>
                              </a:solidFill>
                              <a:latin typeface="Cambria Math" panose="02040503050406030204" pitchFamily="18" charset="0"/>
                              <a:cs typeface="Times New Roman" panose="02020603050405020304" pitchFamily="18" charset="0"/>
                            </a:rPr>
                          </m:ctrlPr>
                        </m:dPr>
                        <m:e>
                          <m:sSub>
                            <m:sSubPr>
                              <m:ctrlPr>
                                <a:rPr lang="en-CA" sz="2400" b="0" i="1" smtClean="0">
                                  <a:solidFill>
                                    <a:schemeClr val="tx1"/>
                                  </a:solidFill>
                                  <a:latin typeface="Cambria Math" panose="02040503050406030204" pitchFamily="18" charset="0"/>
                                  <a:cs typeface="Times New Roman" panose="02020603050405020304" pitchFamily="18" charset="0"/>
                                </a:rPr>
                              </m:ctrlPr>
                            </m:sSubPr>
                            <m:e>
                              <m:r>
                                <a:rPr lang="en-CA" sz="2400" b="0" i="1" smtClean="0">
                                  <a:solidFill>
                                    <a:schemeClr val="tx1"/>
                                  </a:solidFill>
                                  <a:latin typeface="Cambria Math" panose="02040503050406030204" pitchFamily="18" charset="0"/>
                                  <a:cs typeface="Times New Roman" panose="02020603050405020304" pitchFamily="18" charset="0"/>
                                </a:rPr>
                                <m:t>h</m:t>
                              </m:r>
                            </m:e>
                            <m:sub>
                              <m:r>
                                <a:rPr lang="en-CA" sz="2400" b="0" i="1" smtClean="0">
                                  <a:solidFill>
                                    <a:schemeClr val="tx1"/>
                                  </a:solidFill>
                                  <a:latin typeface="Cambria Math" panose="02040503050406030204" pitchFamily="18" charset="0"/>
                                  <a:cs typeface="Times New Roman" panose="02020603050405020304" pitchFamily="18" charset="0"/>
                                </a:rPr>
                                <m:t>𝑐</m:t>
                              </m:r>
                            </m:sub>
                          </m:sSub>
                          <m:r>
                            <a:rPr lang="en-CA" sz="2400" b="0" i="1" smtClean="0">
                              <a:solidFill>
                                <a:schemeClr val="tx1"/>
                              </a:solidFill>
                              <a:latin typeface="Cambria Math" panose="02040503050406030204" pitchFamily="18" charset="0"/>
                              <a:cs typeface="Times New Roman" panose="02020603050405020304" pitchFamily="18" charset="0"/>
                            </a:rPr>
                            <m:t>, </m:t>
                          </m:r>
                          <m:sSub>
                            <m:sSubPr>
                              <m:ctrlPr>
                                <a:rPr lang="en-CA" sz="2400" b="0" i="1" smtClean="0">
                                  <a:solidFill>
                                    <a:schemeClr val="tx1"/>
                                  </a:solidFill>
                                  <a:latin typeface="Cambria Math" panose="02040503050406030204" pitchFamily="18" charset="0"/>
                                  <a:cs typeface="Times New Roman" panose="02020603050405020304" pitchFamily="18" charset="0"/>
                                </a:rPr>
                              </m:ctrlPr>
                            </m:sSubPr>
                            <m:e>
                              <m:r>
                                <a:rPr lang="en-CA" sz="2400" b="0" i="1" smtClean="0">
                                  <a:solidFill>
                                    <a:schemeClr val="tx1"/>
                                  </a:solidFill>
                                  <a:latin typeface="Cambria Math" panose="02040503050406030204" pitchFamily="18" charset="0"/>
                                  <a:cs typeface="Times New Roman" panose="02020603050405020304" pitchFamily="18" charset="0"/>
                                </a:rPr>
                                <m:t>h</m:t>
                              </m:r>
                            </m:e>
                            <m:sub>
                              <m:r>
                                <a:rPr lang="en-CA" sz="2400" b="0" i="1" smtClean="0">
                                  <a:solidFill>
                                    <a:schemeClr val="tx1"/>
                                  </a:solidFill>
                                  <a:latin typeface="Cambria Math" panose="02040503050406030204" pitchFamily="18" charset="0"/>
                                  <a:cs typeface="Times New Roman" panose="02020603050405020304" pitchFamily="18" charset="0"/>
                                </a:rPr>
                                <m:t>1</m:t>
                              </m:r>
                            </m:sub>
                          </m:sSub>
                          <m:r>
                            <a:rPr lang="en-CA" sz="2400" b="0" i="1" smtClean="0">
                              <a:solidFill>
                                <a:schemeClr val="tx1"/>
                              </a:solidFill>
                              <a:latin typeface="Cambria Math" panose="02040503050406030204" pitchFamily="18" charset="0"/>
                              <a:cs typeface="Times New Roman" panose="02020603050405020304" pitchFamily="18" charset="0"/>
                            </a:rPr>
                            <m:t>,</m:t>
                          </m:r>
                          <m:sSub>
                            <m:sSubPr>
                              <m:ctrlPr>
                                <a:rPr lang="en-CA" sz="2400" b="0" i="1" smtClean="0">
                                  <a:solidFill>
                                    <a:schemeClr val="tx1"/>
                                  </a:solidFill>
                                  <a:latin typeface="Cambria Math" panose="02040503050406030204" pitchFamily="18" charset="0"/>
                                  <a:cs typeface="Times New Roman" panose="02020603050405020304" pitchFamily="18" charset="0"/>
                                </a:rPr>
                              </m:ctrlPr>
                            </m:sSubPr>
                            <m:e>
                              <m:r>
                                <a:rPr lang="en-CA" sz="2400" b="0" i="1" smtClean="0">
                                  <a:solidFill>
                                    <a:schemeClr val="tx1"/>
                                  </a:solidFill>
                                  <a:latin typeface="Cambria Math" panose="02040503050406030204" pitchFamily="18" charset="0"/>
                                  <a:cs typeface="Times New Roman" panose="02020603050405020304" pitchFamily="18" charset="0"/>
                                </a:rPr>
                                <m:t>h</m:t>
                              </m:r>
                            </m:e>
                            <m:sub>
                              <m:r>
                                <a:rPr lang="en-CA" sz="2400" b="0" i="1" smtClean="0">
                                  <a:solidFill>
                                    <a:schemeClr val="tx1"/>
                                  </a:solidFill>
                                  <a:latin typeface="Cambria Math" panose="02040503050406030204" pitchFamily="18" charset="0"/>
                                  <a:cs typeface="Times New Roman" panose="02020603050405020304" pitchFamily="18" charset="0"/>
                                </a:rPr>
                                <m:t>2</m:t>
                              </m:r>
                            </m:sub>
                          </m:sSub>
                          <m:r>
                            <a:rPr lang="en-CA" sz="2400" b="0" i="1" smtClean="0">
                              <a:solidFill>
                                <a:schemeClr val="tx1"/>
                              </a:solidFill>
                              <a:latin typeface="Cambria Math" panose="02040503050406030204" pitchFamily="18" charset="0"/>
                              <a:cs typeface="Times New Roman" panose="02020603050405020304" pitchFamily="18" charset="0"/>
                            </a:rPr>
                            <m:t>;</m:t>
                          </m:r>
                          <m:sSub>
                            <m:sSubPr>
                              <m:ctrlPr>
                                <a:rPr lang="en-CA" sz="2400" b="0" i="1" smtClean="0">
                                  <a:solidFill>
                                    <a:schemeClr val="tx1"/>
                                  </a:solidFill>
                                  <a:latin typeface="Cambria Math" panose="02040503050406030204" pitchFamily="18" charset="0"/>
                                  <a:cs typeface="Times New Roman" panose="02020603050405020304" pitchFamily="18" charset="0"/>
                                </a:rPr>
                              </m:ctrlPr>
                            </m:sSubPr>
                            <m:e>
                              <m:r>
                                <a:rPr lang="en-CA" sz="2400" b="0" i="1" smtClean="0">
                                  <a:solidFill>
                                    <a:schemeClr val="tx1"/>
                                  </a:solidFill>
                                  <a:latin typeface="Cambria Math" panose="02040503050406030204" pitchFamily="18" charset="0"/>
                                  <a:cs typeface="Times New Roman" panose="02020603050405020304" pitchFamily="18" charset="0"/>
                                </a:rPr>
                                <m:t>𝐸</m:t>
                              </m:r>
                            </m:e>
                            <m:sub>
                              <m:r>
                                <a:rPr lang="en-CA" sz="2400" b="0" i="1" smtClean="0">
                                  <a:solidFill>
                                    <a:schemeClr val="tx1"/>
                                  </a:solidFill>
                                  <a:latin typeface="Cambria Math" panose="02040503050406030204" pitchFamily="18" charset="0"/>
                                  <a:cs typeface="Times New Roman" panose="02020603050405020304" pitchFamily="18" charset="0"/>
                                </a:rPr>
                                <m:t>1</m:t>
                              </m:r>
                            </m:sub>
                          </m:sSub>
                          <m:r>
                            <a:rPr lang="en-CA" sz="2400" b="0" i="1" smtClean="0">
                              <a:solidFill>
                                <a:schemeClr val="tx1"/>
                              </a:solidFill>
                              <a:latin typeface="Cambria Math" panose="02040503050406030204" pitchFamily="18" charset="0"/>
                              <a:cs typeface="Times New Roman" panose="02020603050405020304" pitchFamily="18" charset="0"/>
                            </a:rPr>
                            <m:t>,</m:t>
                          </m:r>
                          <m:sSub>
                            <m:sSubPr>
                              <m:ctrlPr>
                                <a:rPr lang="en-CA" sz="2400" b="0" i="1" smtClean="0">
                                  <a:solidFill>
                                    <a:schemeClr val="tx1"/>
                                  </a:solidFill>
                                  <a:latin typeface="Cambria Math" panose="02040503050406030204" pitchFamily="18" charset="0"/>
                                  <a:cs typeface="Times New Roman" panose="02020603050405020304" pitchFamily="18" charset="0"/>
                                </a:rPr>
                              </m:ctrlPr>
                            </m:sSubPr>
                            <m:e>
                              <m:r>
                                <a:rPr lang="en-CA" sz="2400" b="0" i="1" smtClean="0">
                                  <a:solidFill>
                                    <a:schemeClr val="tx1"/>
                                  </a:solidFill>
                                  <a:latin typeface="Cambria Math" panose="02040503050406030204" pitchFamily="18" charset="0"/>
                                  <a:cs typeface="Times New Roman" panose="02020603050405020304" pitchFamily="18" charset="0"/>
                                </a:rPr>
                                <m:t>𝐸</m:t>
                              </m:r>
                            </m:e>
                            <m:sub>
                              <m:r>
                                <a:rPr lang="en-CA" sz="2400" b="0" i="1" smtClean="0">
                                  <a:solidFill>
                                    <a:schemeClr val="tx1"/>
                                  </a:solidFill>
                                  <a:latin typeface="Cambria Math" panose="02040503050406030204" pitchFamily="18" charset="0"/>
                                  <a:cs typeface="Times New Roman" panose="02020603050405020304" pitchFamily="18" charset="0"/>
                                </a:rPr>
                                <m:t>2</m:t>
                              </m:r>
                            </m:sub>
                          </m:sSub>
                        </m:e>
                      </m:d>
                    </m:oMath>
                  </m:oMathPara>
                </a14:m>
                <a:endParaRPr lang="en-CA" sz="2400" dirty="0">
                  <a:solidFill>
                    <a:schemeClr val="tx1"/>
                  </a:solidFill>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CA" sz="24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CA" sz="2400" dirty="0">
                    <a:latin typeface="Times New Roman" panose="02020603050405020304" pitchFamily="18" charset="0"/>
                    <a:cs typeface="Times New Roman" panose="02020603050405020304" pitchFamily="18" charset="0"/>
                  </a:rPr>
                  <a:t>Time constraints also evolve for each family member to take care of one’s own sick time </a:t>
                </a:r>
                <a:r>
                  <a:rPr lang="en-CA" sz="2400" i="1" dirty="0">
                    <a:latin typeface="Times New Roman" panose="02020603050405020304" pitchFamily="18" charset="0"/>
                    <a:cs typeface="Times New Roman" panose="02020603050405020304" pitchFamily="18" charset="0"/>
                  </a:rPr>
                  <a:t>and </a:t>
                </a:r>
                <a:r>
                  <a:rPr lang="en-CA" sz="2400" dirty="0">
                    <a:latin typeface="Times New Roman" panose="02020603050405020304" pitchFamily="18" charset="0"/>
                    <a:cs typeface="Times New Roman" panose="02020603050405020304" pitchFamily="18" charset="0"/>
                  </a:rPr>
                  <a:t>child’s sick time, when needed (how would you write these?)</a:t>
                </a:r>
                <a:endParaRPr lang="en-CA" sz="2400" dirty="0">
                  <a:solidFill>
                    <a:schemeClr val="tx1"/>
                  </a:solidFill>
                  <a:latin typeface="Times New Roman" panose="02020603050405020304" pitchFamily="18" charset="0"/>
                  <a:cs typeface="Times New Roman" panose="02020603050405020304" pitchFamily="18" charset="0"/>
                </a:endParaRPr>
              </a:p>
              <a:p>
                <a:pPr marL="800100" lvl="1" indent="-342900">
                  <a:buFont typeface="Arial" panose="020B0604020202020204" pitchFamily="34" charset="0"/>
                  <a:buChar char="•"/>
                </a:pPr>
                <a:endParaRPr lang="en-CA" sz="2400" dirty="0">
                  <a:solidFill>
                    <a:schemeClr val="tx1"/>
                  </a:solidFill>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CA" sz="24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2" name="TextBox 1">
                <a:extLst>
                  <a:ext uri="{FF2B5EF4-FFF2-40B4-BE49-F238E27FC236}">
                    <a16:creationId xmlns:a16="http://schemas.microsoft.com/office/drawing/2014/main" id="{1F802931-4861-11EE-FE5D-795B2AF8AED3}"/>
                  </a:ext>
                </a:extLst>
              </p:cNvPr>
              <p:cNvSpPr txBox="1">
                <a:spLocks noRot="1" noChangeAspect="1" noMove="1" noResize="1" noEditPoints="1" noAdjustHandles="1" noChangeArrowheads="1" noChangeShapeType="1" noTextEdit="1"/>
              </p:cNvSpPr>
              <p:nvPr/>
            </p:nvSpPr>
            <p:spPr>
              <a:xfrm>
                <a:off x="533400" y="948850"/>
                <a:ext cx="10573512" cy="5595891"/>
              </a:xfrm>
              <a:prstGeom prst="rect">
                <a:avLst/>
              </a:prstGeom>
              <a:blipFill>
                <a:blip r:embed="rId3"/>
                <a:stretch>
                  <a:fillRect l="-807" t="-871"/>
                </a:stretch>
              </a:blipFill>
            </p:spPr>
            <p:txBody>
              <a:bodyPr/>
              <a:lstStyle/>
              <a:p>
                <a:r>
                  <a:rPr lang="en-CA">
                    <a:noFill/>
                  </a:rPr>
                  <a:t> </a:t>
                </a:r>
              </a:p>
            </p:txBody>
          </p:sp>
        </mc:Fallback>
      </mc:AlternateContent>
    </p:spTree>
    <p:extLst>
      <p:ext uri="{BB962C8B-B14F-4D97-AF65-F5344CB8AC3E}">
        <p14:creationId xmlns:p14="http://schemas.microsoft.com/office/powerpoint/2010/main" val="40845717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2470404" y="1608139"/>
            <a:ext cx="7359396" cy="4572000"/>
          </a:xfrm>
        </p:spPr>
        <p:txBody>
          <a:bodyPr/>
          <a:lstStyle/>
          <a:p>
            <a:pPr lvl="1"/>
            <a:endParaRPr lang="en-US" dirty="0"/>
          </a:p>
          <a:p>
            <a:pPr lvl="1"/>
            <a:endParaRPr lang="en-US" dirty="0"/>
          </a:p>
        </p:txBody>
      </p:sp>
      <p:sp>
        <p:nvSpPr>
          <p:cNvPr id="6" name="Title 1">
            <a:extLst>
              <a:ext uri="{FF2B5EF4-FFF2-40B4-BE49-F238E27FC236}">
                <a16:creationId xmlns:a16="http://schemas.microsoft.com/office/drawing/2014/main" id="{2447C70A-E8CD-4D7B-8C00-FF6EC3DCB236}"/>
              </a:ext>
            </a:extLst>
          </p:cNvPr>
          <p:cNvSpPr txBox="1">
            <a:spLocks/>
          </p:cNvSpPr>
          <p:nvPr/>
        </p:nvSpPr>
        <p:spPr>
          <a:xfrm>
            <a:off x="381000" y="171610"/>
            <a:ext cx="10573512"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Updated Problem</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1F802931-4861-11EE-FE5D-795B2AF8AED3}"/>
                  </a:ext>
                </a:extLst>
              </p:cNvPr>
              <p:cNvSpPr txBox="1"/>
              <p:nvPr/>
            </p:nvSpPr>
            <p:spPr>
              <a:xfrm>
                <a:off x="533400" y="948850"/>
                <a:ext cx="10573512" cy="3471848"/>
              </a:xfrm>
              <a:prstGeom prst="rect">
                <a:avLst/>
              </a:prstGeom>
              <a:noFill/>
            </p:spPr>
            <p:txBody>
              <a:bodyPr wrap="square" rtlCol="0">
                <a:spAutoFit/>
              </a:bodyPr>
              <a:lstStyle/>
              <a:p>
                <a:pPr marL="342900" indent="-342900">
                  <a:buFont typeface="Arial" panose="020B0604020202020204" pitchFamily="34" charset="0"/>
                  <a:buChar char="•"/>
                </a:pPr>
                <a:r>
                  <a:rPr lang="en-CA" sz="2400" dirty="0">
                    <a:solidFill>
                      <a:schemeClr val="tx1"/>
                    </a:solidFill>
                    <a:latin typeface="Times New Roman" panose="02020603050405020304" pitchFamily="18" charset="0"/>
                    <a:cs typeface="Times New Roman" panose="02020603050405020304" pitchFamily="18" charset="0"/>
                  </a:rPr>
                  <a:t>The </a:t>
                </a:r>
                <a:r>
                  <a:rPr lang="en-CA" sz="2400" dirty="0" err="1">
                    <a:solidFill>
                      <a:schemeClr val="tx1"/>
                    </a:solidFill>
                    <a:latin typeface="Times New Roman" panose="02020603050405020304" pitchFamily="18" charset="0"/>
                    <a:cs typeface="Times New Roman" panose="02020603050405020304" pitchFamily="18" charset="0"/>
                  </a:rPr>
                  <a:t>Lagrangian</a:t>
                </a:r>
                <a:r>
                  <a:rPr lang="en-CA" sz="2400" dirty="0">
                    <a:solidFill>
                      <a:schemeClr val="tx1"/>
                    </a:solidFill>
                    <a:latin typeface="Times New Roman" panose="02020603050405020304" pitchFamily="18" charset="0"/>
                    <a:cs typeface="Times New Roman" panose="02020603050405020304" pitchFamily="18" charset="0"/>
                  </a:rPr>
                  <a:t> is now given by </a:t>
                </a:r>
              </a:p>
              <a:p>
                <a:pPr/>
                <a14:m>
                  <m:oMathPara xmlns:m="http://schemas.openxmlformats.org/officeDocument/2006/math">
                    <m:oMathParaPr>
                      <m:jc m:val="centerGroup"/>
                    </m:oMathParaPr>
                    <m:oMath xmlns:m="http://schemas.openxmlformats.org/officeDocument/2006/math">
                      <m:func>
                        <m:funcPr>
                          <m:ctrlPr>
                            <a:rPr lang="en-CA" sz="2400" b="0" i="1" smtClean="0">
                              <a:solidFill>
                                <a:schemeClr val="tx1"/>
                              </a:solidFill>
                              <a:latin typeface="Cambria Math" panose="02040503050406030204" pitchFamily="18" charset="0"/>
                              <a:cs typeface="Times New Roman" panose="02020603050405020304" pitchFamily="18" charset="0"/>
                            </a:rPr>
                          </m:ctrlPr>
                        </m:funcPr>
                        <m:fName>
                          <m:r>
                            <m:rPr>
                              <m:sty m:val="p"/>
                            </m:rPr>
                            <a:rPr lang="en-CA" sz="2400" b="0" i="0" smtClean="0">
                              <a:solidFill>
                                <a:schemeClr val="tx1"/>
                              </a:solidFill>
                              <a:latin typeface="Cambria Math" panose="02040503050406030204" pitchFamily="18" charset="0"/>
                              <a:cs typeface="Times New Roman" panose="02020603050405020304" pitchFamily="18" charset="0"/>
                            </a:rPr>
                            <m:t>max</m:t>
                          </m:r>
                        </m:fName>
                        <m:e>
                          <m:r>
                            <a:rPr lang="en-CA" sz="2400" b="0" i="1" smtClean="0">
                              <a:solidFill>
                                <a:schemeClr val="tx1"/>
                              </a:solidFill>
                              <a:latin typeface="Cambria Math" panose="02040503050406030204" pitchFamily="18" charset="0"/>
                              <a:cs typeface="Times New Roman" panose="02020603050405020304" pitchFamily="18" charset="0"/>
                            </a:rPr>
                            <m:t>𝑈</m:t>
                          </m:r>
                        </m:e>
                      </m:func>
                      <m:r>
                        <a:rPr lang="en-CA" sz="2400" b="0" i="1" smtClean="0">
                          <a:solidFill>
                            <a:schemeClr val="tx1"/>
                          </a:solidFill>
                          <a:latin typeface="Cambria Math" panose="02040503050406030204" pitchFamily="18" charset="0"/>
                          <a:cs typeface="Times New Roman" panose="02020603050405020304" pitchFamily="18" charset="0"/>
                        </a:rPr>
                        <m:t>=</m:t>
                      </m:r>
                      <m:nary>
                        <m:naryPr>
                          <m:ctrlPr>
                            <a:rPr lang="en-CA" sz="2400" b="0" i="1" smtClean="0">
                              <a:solidFill>
                                <a:schemeClr val="tx1"/>
                              </a:solidFill>
                              <a:latin typeface="Cambria Math" panose="02040503050406030204" pitchFamily="18" charset="0"/>
                              <a:cs typeface="Times New Roman" panose="02020603050405020304" pitchFamily="18" charset="0"/>
                            </a:rPr>
                          </m:ctrlPr>
                        </m:naryPr>
                        <m:sub>
                          <m:r>
                            <a:rPr lang="en-CA" sz="2400" b="0" i="1" smtClean="0">
                              <a:solidFill>
                                <a:schemeClr val="tx1"/>
                              </a:solidFill>
                              <a:latin typeface="Cambria Math" panose="02040503050406030204" pitchFamily="18" charset="0"/>
                              <a:cs typeface="Times New Roman" panose="02020603050405020304" pitchFamily="18" charset="0"/>
                            </a:rPr>
                            <m:t>0</m:t>
                          </m:r>
                        </m:sub>
                        <m:sup>
                          <m:r>
                            <a:rPr lang="en-CA" sz="2400" b="0" i="1" smtClean="0">
                              <a:solidFill>
                                <a:schemeClr val="tx1"/>
                              </a:solidFill>
                              <a:latin typeface="Cambria Math" panose="02040503050406030204" pitchFamily="18" charset="0"/>
                              <a:cs typeface="Times New Roman" panose="02020603050405020304" pitchFamily="18" charset="0"/>
                            </a:rPr>
                            <m:t>𝑇</m:t>
                          </m:r>
                        </m:sup>
                        <m:e>
                          <m:sSup>
                            <m:sSupPr>
                              <m:ctrlPr>
                                <a:rPr lang="en-CA" sz="2400" b="0" i="1" smtClean="0">
                                  <a:solidFill>
                                    <a:schemeClr val="tx1"/>
                                  </a:solidFill>
                                  <a:latin typeface="Cambria Math" panose="02040503050406030204" pitchFamily="18" charset="0"/>
                                  <a:cs typeface="Times New Roman" panose="02020603050405020304" pitchFamily="18" charset="0"/>
                                </a:rPr>
                              </m:ctrlPr>
                            </m:sSupPr>
                            <m:e>
                              <m:r>
                                <a:rPr lang="en-CA" sz="2400" b="0" i="1" smtClean="0">
                                  <a:solidFill>
                                    <a:schemeClr val="tx1"/>
                                  </a:solidFill>
                                  <a:latin typeface="Cambria Math" panose="02040503050406030204" pitchFamily="18" charset="0"/>
                                  <a:cs typeface="Times New Roman" panose="02020603050405020304" pitchFamily="18" charset="0"/>
                                </a:rPr>
                                <m:t>𝑒</m:t>
                              </m:r>
                            </m:e>
                            <m:sup>
                              <m:r>
                                <a:rPr lang="en-CA" sz="2400" b="0" i="1" smtClean="0">
                                  <a:solidFill>
                                    <a:schemeClr val="tx1"/>
                                  </a:solidFill>
                                  <a:latin typeface="Cambria Math" panose="02040503050406030204" pitchFamily="18" charset="0"/>
                                  <a:cs typeface="Times New Roman" panose="02020603050405020304" pitchFamily="18" charset="0"/>
                                </a:rPr>
                                <m:t>−</m:t>
                              </m:r>
                              <m:r>
                                <a:rPr lang="en-CA" sz="2400" b="0" i="1" smtClean="0">
                                  <a:solidFill>
                                    <a:schemeClr val="tx1"/>
                                  </a:solidFill>
                                  <a:latin typeface="Cambria Math" panose="02040503050406030204" pitchFamily="18" charset="0"/>
                                  <a:cs typeface="Times New Roman" panose="02020603050405020304" pitchFamily="18" charset="0"/>
                                </a:rPr>
                                <m:t>𝜌</m:t>
                              </m:r>
                              <m:r>
                                <a:rPr lang="en-CA" sz="2400" b="0" i="1" smtClean="0">
                                  <a:solidFill>
                                    <a:schemeClr val="tx1"/>
                                  </a:solidFill>
                                  <a:latin typeface="Cambria Math" panose="02040503050406030204" pitchFamily="18" charset="0"/>
                                  <a:cs typeface="Times New Roman" panose="02020603050405020304" pitchFamily="18" charset="0"/>
                                </a:rPr>
                                <m:t>𝑡</m:t>
                              </m:r>
                            </m:sup>
                          </m:sSup>
                          <m:r>
                            <a:rPr lang="en-CA" sz="2400" b="0" i="1" smtClean="0">
                              <a:solidFill>
                                <a:schemeClr val="tx1"/>
                              </a:solidFill>
                              <a:latin typeface="Cambria Math" panose="02040503050406030204" pitchFamily="18" charset="0"/>
                              <a:cs typeface="Times New Roman" panose="02020603050405020304" pitchFamily="18" charset="0"/>
                            </a:rPr>
                            <m:t>𝑢</m:t>
                          </m:r>
                          <m:d>
                            <m:dPr>
                              <m:ctrlPr>
                                <a:rPr lang="en-CA" sz="2400" b="0" i="1" smtClean="0">
                                  <a:solidFill>
                                    <a:schemeClr val="tx1"/>
                                  </a:solidFill>
                                  <a:latin typeface="Cambria Math" panose="02040503050406030204" pitchFamily="18" charset="0"/>
                                  <a:cs typeface="Times New Roman" panose="02020603050405020304" pitchFamily="18" charset="0"/>
                                </a:rPr>
                              </m:ctrlPr>
                            </m:dPr>
                            <m:e>
                              <m:sSub>
                                <m:sSubPr>
                                  <m:ctrlPr>
                                    <a:rPr lang="en-CA" sz="2400" b="0" i="1" smtClean="0">
                                      <a:solidFill>
                                        <a:schemeClr val="tx1"/>
                                      </a:solidFill>
                                      <a:latin typeface="Cambria Math" panose="02040503050406030204" pitchFamily="18" charset="0"/>
                                      <a:cs typeface="Times New Roman" panose="02020603050405020304" pitchFamily="18" charset="0"/>
                                    </a:rPr>
                                  </m:ctrlPr>
                                </m:sSubPr>
                                <m:e>
                                  <m:r>
                                    <a:rPr lang="en-CA" sz="2400" b="0" i="1" smtClean="0">
                                      <a:solidFill>
                                        <a:schemeClr val="tx1"/>
                                      </a:solidFill>
                                      <a:latin typeface="Cambria Math" panose="02040503050406030204" pitchFamily="18" charset="0"/>
                                      <a:cs typeface="Times New Roman" panose="02020603050405020304" pitchFamily="18" charset="0"/>
                                    </a:rPr>
                                    <m:t>𝐻</m:t>
                                  </m:r>
                                </m:e>
                                <m:sub>
                                  <m:r>
                                    <a:rPr lang="en-CA" sz="2400" b="0" i="1" smtClean="0">
                                      <a:solidFill>
                                        <a:schemeClr val="tx1"/>
                                      </a:solidFill>
                                      <a:latin typeface="Cambria Math" panose="02040503050406030204" pitchFamily="18" charset="0"/>
                                      <a:cs typeface="Times New Roman" panose="02020603050405020304" pitchFamily="18" charset="0"/>
                                    </a:rPr>
                                    <m:t>1</m:t>
                                  </m:r>
                                </m:sub>
                              </m:sSub>
                              <m:r>
                                <a:rPr lang="en-CA" sz="2400" b="0" i="1" smtClean="0">
                                  <a:solidFill>
                                    <a:schemeClr val="tx1"/>
                                  </a:solidFill>
                                  <a:latin typeface="Cambria Math" panose="02040503050406030204" pitchFamily="18" charset="0"/>
                                  <a:cs typeface="Times New Roman" panose="02020603050405020304" pitchFamily="18" charset="0"/>
                                </a:rPr>
                                <m:t>,</m:t>
                              </m:r>
                              <m:sSub>
                                <m:sSubPr>
                                  <m:ctrlPr>
                                    <a:rPr lang="en-CA" sz="2400" b="0" i="1" smtClean="0">
                                      <a:solidFill>
                                        <a:schemeClr val="tx1"/>
                                      </a:solidFill>
                                      <a:latin typeface="Cambria Math" panose="02040503050406030204" pitchFamily="18" charset="0"/>
                                      <a:cs typeface="Times New Roman" panose="02020603050405020304" pitchFamily="18" charset="0"/>
                                    </a:rPr>
                                  </m:ctrlPr>
                                </m:sSubPr>
                                <m:e>
                                  <m:r>
                                    <a:rPr lang="en-CA" sz="2400" b="0" i="1" smtClean="0">
                                      <a:solidFill>
                                        <a:schemeClr val="tx1"/>
                                      </a:solidFill>
                                      <a:latin typeface="Cambria Math" panose="02040503050406030204" pitchFamily="18" charset="0"/>
                                      <a:cs typeface="Times New Roman" panose="02020603050405020304" pitchFamily="18" charset="0"/>
                                    </a:rPr>
                                    <m:t>𝐻</m:t>
                                  </m:r>
                                </m:e>
                                <m:sub>
                                  <m:r>
                                    <a:rPr lang="en-CA" sz="2400" b="0" i="1" smtClean="0">
                                      <a:solidFill>
                                        <a:schemeClr val="tx1"/>
                                      </a:solidFill>
                                      <a:latin typeface="Cambria Math" panose="02040503050406030204" pitchFamily="18" charset="0"/>
                                      <a:cs typeface="Times New Roman" panose="02020603050405020304" pitchFamily="18" charset="0"/>
                                    </a:rPr>
                                    <m:t>2</m:t>
                                  </m:r>
                                </m:sub>
                              </m:sSub>
                              <m:r>
                                <a:rPr lang="en-CA" sz="2400" b="0" i="1" smtClean="0">
                                  <a:solidFill>
                                    <a:schemeClr val="tx1"/>
                                  </a:solidFill>
                                  <a:latin typeface="Cambria Math" panose="02040503050406030204" pitchFamily="18" charset="0"/>
                                  <a:cs typeface="Times New Roman" panose="02020603050405020304" pitchFamily="18" charset="0"/>
                                </a:rPr>
                                <m:t>,</m:t>
                              </m:r>
                              <m:sSub>
                                <m:sSubPr>
                                  <m:ctrlPr>
                                    <a:rPr lang="en-CA" sz="2400" b="0" i="1" smtClean="0">
                                      <a:solidFill>
                                        <a:schemeClr val="tx1"/>
                                      </a:solidFill>
                                      <a:latin typeface="Cambria Math" panose="02040503050406030204" pitchFamily="18" charset="0"/>
                                      <a:cs typeface="Times New Roman" panose="02020603050405020304" pitchFamily="18" charset="0"/>
                                    </a:rPr>
                                  </m:ctrlPr>
                                </m:sSubPr>
                                <m:e>
                                  <m:r>
                                    <a:rPr lang="en-CA" sz="2400" b="0" i="1" smtClean="0">
                                      <a:solidFill>
                                        <a:schemeClr val="tx1"/>
                                      </a:solidFill>
                                      <a:latin typeface="Cambria Math" panose="02040503050406030204" pitchFamily="18" charset="0"/>
                                      <a:cs typeface="Times New Roman" panose="02020603050405020304" pitchFamily="18" charset="0"/>
                                    </a:rPr>
                                    <m:t>𝐻</m:t>
                                  </m:r>
                                </m:e>
                                <m:sub>
                                  <m:r>
                                    <a:rPr lang="en-CA" sz="2400" b="0" i="1" smtClean="0">
                                      <a:solidFill>
                                        <a:schemeClr val="tx1"/>
                                      </a:solidFill>
                                      <a:latin typeface="Cambria Math" panose="02040503050406030204" pitchFamily="18" charset="0"/>
                                      <a:cs typeface="Times New Roman" panose="02020603050405020304" pitchFamily="18" charset="0"/>
                                    </a:rPr>
                                    <m:t>𝑐</m:t>
                                  </m:r>
                                </m:sub>
                              </m:sSub>
                              <m:r>
                                <a:rPr lang="en-CA" sz="2400" b="0" i="1" smtClean="0">
                                  <a:solidFill>
                                    <a:schemeClr val="tx1"/>
                                  </a:solidFill>
                                  <a:latin typeface="Cambria Math" panose="02040503050406030204" pitchFamily="18" charset="0"/>
                                  <a:cs typeface="Times New Roman" panose="02020603050405020304" pitchFamily="18" charset="0"/>
                                </a:rPr>
                                <m:t>,</m:t>
                              </m:r>
                              <m:r>
                                <a:rPr lang="en-CA" sz="2400" b="0" i="1" smtClean="0">
                                  <a:solidFill>
                                    <a:schemeClr val="tx1"/>
                                  </a:solidFill>
                                  <a:latin typeface="Cambria Math" panose="02040503050406030204" pitchFamily="18" charset="0"/>
                                  <a:cs typeface="Times New Roman" panose="02020603050405020304" pitchFamily="18" charset="0"/>
                                </a:rPr>
                                <m:t>𝑍</m:t>
                              </m:r>
                            </m:e>
                          </m:d>
                          <m:r>
                            <a:rPr lang="en-CA" sz="2400" b="0" i="1" smtClean="0">
                              <a:solidFill>
                                <a:schemeClr val="tx1"/>
                              </a:solidFill>
                              <a:latin typeface="Cambria Math" panose="02040503050406030204" pitchFamily="18" charset="0"/>
                              <a:cs typeface="Times New Roman" panose="02020603050405020304" pitchFamily="18" charset="0"/>
                            </a:rPr>
                            <m:t>𝑑𝑡</m:t>
                          </m:r>
                          <m:r>
                            <a:rPr lang="en-CA" sz="2400" b="0" i="1" smtClean="0">
                              <a:solidFill>
                                <a:schemeClr val="tx1"/>
                              </a:solidFill>
                              <a:latin typeface="Cambria Math" panose="02040503050406030204" pitchFamily="18" charset="0"/>
                              <a:cs typeface="Times New Roman" panose="02020603050405020304" pitchFamily="18" charset="0"/>
                            </a:rPr>
                            <m:t> </m:t>
                          </m:r>
                        </m:e>
                      </m:nary>
                    </m:oMath>
                  </m:oMathPara>
                </a14:m>
                <a:endParaRPr lang="en-CA" sz="2400" b="0" dirty="0">
                  <a:solidFill>
                    <a:schemeClr val="tx1"/>
                  </a:solidFill>
                  <a:latin typeface="Times New Roman" panose="020206030504050203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a:rPr lang="en-CA" sz="2400" b="0" i="1" smtClean="0">
                          <a:solidFill>
                            <a:schemeClr val="tx1"/>
                          </a:solidFill>
                          <a:latin typeface="Cambria Math" panose="02040503050406030204" pitchFamily="18" charset="0"/>
                          <a:cs typeface="Times New Roman" panose="02020603050405020304" pitchFamily="18" charset="0"/>
                        </a:rPr>
                        <m:t>𝑠𝑢𝑏𝑗𝑒𝑐𝑡</m:t>
                      </m:r>
                      <m:r>
                        <a:rPr lang="en-CA" sz="2400" b="0" i="1" smtClean="0">
                          <a:solidFill>
                            <a:schemeClr val="tx1"/>
                          </a:solidFill>
                          <a:latin typeface="Cambria Math" panose="02040503050406030204" pitchFamily="18" charset="0"/>
                          <a:cs typeface="Times New Roman" panose="02020603050405020304" pitchFamily="18" charset="0"/>
                        </a:rPr>
                        <m:t> </m:t>
                      </m:r>
                      <m:r>
                        <a:rPr lang="en-CA" sz="2400" b="0" i="1" smtClean="0">
                          <a:solidFill>
                            <a:schemeClr val="tx1"/>
                          </a:solidFill>
                          <a:latin typeface="Cambria Math" panose="02040503050406030204" pitchFamily="18" charset="0"/>
                          <a:cs typeface="Times New Roman" panose="02020603050405020304" pitchFamily="18" charset="0"/>
                        </a:rPr>
                        <m:t>𝑡𝑜</m:t>
                      </m:r>
                      <m:r>
                        <a:rPr lang="en-CA" sz="2400" b="0" i="1" smtClean="0">
                          <a:solidFill>
                            <a:schemeClr val="tx1"/>
                          </a:solidFill>
                          <a:latin typeface="Cambria Math" panose="02040503050406030204" pitchFamily="18" charset="0"/>
                          <a:cs typeface="Times New Roman" panose="02020603050405020304" pitchFamily="18" charset="0"/>
                        </a:rPr>
                        <m:t>:</m:t>
                      </m:r>
                      <m:f>
                        <m:fPr>
                          <m:ctrlPr>
                            <a:rPr lang="en-CA" sz="2400" i="1">
                              <a:latin typeface="Cambria Math" panose="02040503050406030204" pitchFamily="18" charset="0"/>
                              <a:cs typeface="Times New Roman" panose="02020603050405020304" pitchFamily="18" charset="0"/>
                            </a:rPr>
                          </m:ctrlPr>
                        </m:fPr>
                        <m:num>
                          <m:r>
                            <a:rPr lang="en-CA" sz="2400" i="1">
                              <a:latin typeface="Cambria Math" panose="02040503050406030204" pitchFamily="18" charset="0"/>
                              <a:cs typeface="Times New Roman" panose="02020603050405020304" pitchFamily="18" charset="0"/>
                            </a:rPr>
                            <m:t>𝜕</m:t>
                          </m:r>
                          <m:sSub>
                            <m:sSubPr>
                              <m:ctrlPr>
                                <a:rPr lang="en-CA" sz="2400" i="1">
                                  <a:latin typeface="Cambria Math" panose="02040503050406030204" pitchFamily="18" charset="0"/>
                                  <a:cs typeface="Times New Roman" panose="02020603050405020304" pitchFamily="18" charset="0"/>
                                </a:rPr>
                              </m:ctrlPr>
                            </m:sSubPr>
                            <m:e>
                              <m:r>
                                <a:rPr lang="en-CA" sz="2400" i="1">
                                  <a:latin typeface="Cambria Math" panose="02040503050406030204" pitchFamily="18" charset="0"/>
                                  <a:cs typeface="Times New Roman" panose="02020603050405020304" pitchFamily="18" charset="0"/>
                                </a:rPr>
                                <m:t>𝐻</m:t>
                              </m:r>
                            </m:e>
                            <m:sub>
                              <m:r>
                                <a:rPr lang="en-CA" sz="2400" i="1">
                                  <a:latin typeface="Cambria Math" panose="02040503050406030204" pitchFamily="18" charset="0"/>
                                  <a:cs typeface="Times New Roman" panose="02020603050405020304" pitchFamily="18" charset="0"/>
                                </a:rPr>
                                <m:t>𝑖</m:t>
                              </m:r>
                            </m:sub>
                          </m:sSub>
                        </m:num>
                        <m:den>
                          <m:r>
                            <a:rPr lang="en-CA" sz="2400" i="1">
                              <a:latin typeface="Cambria Math" panose="02040503050406030204" pitchFamily="18" charset="0"/>
                              <a:cs typeface="Times New Roman" panose="02020603050405020304" pitchFamily="18" charset="0"/>
                            </a:rPr>
                            <m:t>𝜕</m:t>
                          </m:r>
                          <m:r>
                            <a:rPr lang="en-CA" sz="2400" i="1">
                              <a:latin typeface="Cambria Math" panose="02040503050406030204" pitchFamily="18" charset="0"/>
                              <a:cs typeface="Times New Roman" panose="02020603050405020304" pitchFamily="18" charset="0"/>
                            </a:rPr>
                            <m:t>𝑡</m:t>
                          </m:r>
                        </m:den>
                      </m:f>
                      <m:r>
                        <a:rPr lang="en-CA" sz="2400" i="1">
                          <a:latin typeface="Cambria Math" panose="02040503050406030204" pitchFamily="18" charset="0"/>
                          <a:cs typeface="Times New Roman" panose="02020603050405020304" pitchFamily="18" charset="0"/>
                        </a:rPr>
                        <m:t>=</m:t>
                      </m:r>
                      <m:sSub>
                        <m:sSubPr>
                          <m:ctrlPr>
                            <a:rPr lang="en-CA" sz="2400" i="1">
                              <a:latin typeface="Cambria Math" panose="02040503050406030204" pitchFamily="18" charset="0"/>
                              <a:cs typeface="Times New Roman" panose="02020603050405020304" pitchFamily="18" charset="0"/>
                            </a:rPr>
                          </m:ctrlPr>
                        </m:sSubPr>
                        <m:e>
                          <m:r>
                            <a:rPr lang="en-CA" sz="2400" i="1">
                              <a:latin typeface="Cambria Math" panose="02040503050406030204" pitchFamily="18" charset="0"/>
                              <a:cs typeface="Times New Roman" panose="02020603050405020304" pitchFamily="18" charset="0"/>
                            </a:rPr>
                            <m:t>𝐺</m:t>
                          </m:r>
                        </m:e>
                        <m:sub>
                          <m:r>
                            <a:rPr lang="en-CA" sz="2400" i="1">
                              <a:latin typeface="Cambria Math" panose="02040503050406030204" pitchFamily="18" charset="0"/>
                              <a:cs typeface="Times New Roman" panose="02020603050405020304" pitchFamily="18" charset="0"/>
                            </a:rPr>
                            <m:t>𝑖</m:t>
                          </m:r>
                        </m:sub>
                      </m:sSub>
                      <m:d>
                        <m:dPr>
                          <m:ctrlPr>
                            <a:rPr lang="en-CA" sz="2400" i="1">
                              <a:latin typeface="Cambria Math" panose="02040503050406030204" pitchFamily="18" charset="0"/>
                              <a:cs typeface="Times New Roman" panose="02020603050405020304" pitchFamily="18" charset="0"/>
                            </a:rPr>
                          </m:ctrlPr>
                        </m:dPr>
                        <m:e>
                          <m:sSub>
                            <m:sSubPr>
                              <m:ctrlPr>
                                <a:rPr lang="en-CA" sz="2400" i="1">
                                  <a:latin typeface="Cambria Math" panose="02040503050406030204" pitchFamily="18" charset="0"/>
                                  <a:cs typeface="Times New Roman" panose="02020603050405020304" pitchFamily="18" charset="0"/>
                                </a:rPr>
                              </m:ctrlPr>
                            </m:sSubPr>
                            <m:e>
                              <m:r>
                                <a:rPr lang="en-CA" sz="2400" i="1">
                                  <a:latin typeface="Cambria Math" panose="02040503050406030204" pitchFamily="18" charset="0"/>
                                  <a:cs typeface="Times New Roman" panose="02020603050405020304" pitchFamily="18" charset="0"/>
                                </a:rPr>
                                <m:t>h</m:t>
                              </m:r>
                            </m:e>
                            <m:sub>
                              <m:r>
                                <a:rPr lang="en-CA" sz="2400" i="1">
                                  <a:latin typeface="Cambria Math" panose="02040503050406030204" pitchFamily="18" charset="0"/>
                                  <a:cs typeface="Times New Roman" panose="02020603050405020304" pitchFamily="18" charset="0"/>
                                </a:rPr>
                                <m:t>𝑖𝑡</m:t>
                              </m:r>
                            </m:sub>
                          </m:sSub>
                        </m:e>
                      </m:d>
                      <m:r>
                        <a:rPr lang="en-CA" sz="2400" i="1">
                          <a:latin typeface="Cambria Math" panose="02040503050406030204" pitchFamily="18" charset="0"/>
                          <a:cs typeface="Times New Roman" panose="02020603050405020304" pitchFamily="18" charset="0"/>
                        </a:rPr>
                        <m:t>−</m:t>
                      </m:r>
                      <m:sSub>
                        <m:sSubPr>
                          <m:ctrlPr>
                            <a:rPr lang="en-CA" sz="2400" i="1">
                              <a:latin typeface="Cambria Math" panose="02040503050406030204" pitchFamily="18" charset="0"/>
                              <a:cs typeface="Times New Roman" panose="02020603050405020304" pitchFamily="18" charset="0"/>
                            </a:rPr>
                          </m:ctrlPr>
                        </m:sSubPr>
                        <m:e>
                          <m:r>
                            <a:rPr lang="en-CA" sz="2400" i="1">
                              <a:latin typeface="Cambria Math" panose="02040503050406030204" pitchFamily="18" charset="0"/>
                              <a:cs typeface="Times New Roman" panose="02020603050405020304" pitchFamily="18" charset="0"/>
                            </a:rPr>
                            <m:t>𝛿</m:t>
                          </m:r>
                        </m:e>
                        <m:sub>
                          <m:r>
                            <a:rPr lang="en-CA" sz="2400" i="1">
                              <a:latin typeface="Cambria Math" panose="02040503050406030204" pitchFamily="18" charset="0"/>
                              <a:cs typeface="Times New Roman" panose="02020603050405020304" pitchFamily="18" charset="0"/>
                            </a:rPr>
                            <m:t>𝑖</m:t>
                          </m:r>
                        </m:sub>
                      </m:sSub>
                      <m:sSub>
                        <m:sSubPr>
                          <m:ctrlPr>
                            <a:rPr lang="en-CA" sz="2400" i="1">
                              <a:latin typeface="Cambria Math" panose="02040503050406030204" pitchFamily="18" charset="0"/>
                              <a:cs typeface="Times New Roman" panose="02020603050405020304" pitchFamily="18" charset="0"/>
                            </a:rPr>
                          </m:ctrlPr>
                        </m:sSubPr>
                        <m:e>
                          <m:r>
                            <a:rPr lang="en-CA" sz="2400" i="1">
                              <a:latin typeface="Cambria Math" panose="02040503050406030204" pitchFamily="18" charset="0"/>
                              <a:cs typeface="Times New Roman" panose="02020603050405020304" pitchFamily="18" charset="0"/>
                            </a:rPr>
                            <m:t>𝐻</m:t>
                          </m:r>
                        </m:e>
                        <m:sub>
                          <m:r>
                            <a:rPr lang="en-CA" sz="2400" i="1">
                              <a:latin typeface="Cambria Math" panose="02040503050406030204" pitchFamily="18" charset="0"/>
                              <a:cs typeface="Times New Roman" panose="02020603050405020304" pitchFamily="18" charset="0"/>
                            </a:rPr>
                            <m:t>𝑖𝑡</m:t>
                          </m:r>
                        </m:sub>
                      </m:sSub>
                      <m:r>
                        <a:rPr lang="en-CA" sz="2400" b="0" i="0" smtClean="0">
                          <a:latin typeface="Cambria Math" panose="02040503050406030204" pitchFamily="18" charset="0"/>
                          <a:cs typeface="Times New Roman" panose="02020603050405020304" pitchFamily="18" charset="0"/>
                        </a:rPr>
                        <m:t> </m:t>
                      </m:r>
                      <m:r>
                        <a:rPr lang="en-CA" sz="2400" b="0" i="1" smtClean="0">
                          <a:latin typeface="Cambria Math" panose="02040503050406030204" pitchFamily="18" charset="0"/>
                          <a:cs typeface="Times New Roman" panose="02020603050405020304" pitchFamily="18" charset="0"/>
                        </a:rPr>
                        <m:t>∀</m:t>
                      </m:r>
                      <m:r>
                        <a:rPr lang="en-CA" sz="2400" b="0" i="1" smtClean="0">
                          <a:latin typeface="Cambria Math" panose="02040503050406030204" pitchFamily="18" charset="0"/>
                          <a:cs typeface="Times New Roman" panose="02020603050405020304" pitchFamily="18" charset="0"/>
                        </a:rPr>
                        <m:t>𝑖</m:t>
                      </m:r>
                      <m:r>
                        <a:rPr lang="en-CA" sz="2400" b="0" i="1" smtClean="0">
                          <a:latin typeface="Cambria Math" panose="02040503050406030204" pitchFamily="18" charset="0"/>
                          <a:cs typeface="Times New Roman" panose="02020603050405020304" pitchFamily="18" charset="0"/>
                        </a:rPr>
                        <m:t>,</m:t>
                      </m:r>
                    </m:oMath>
                  </m:oMathPara>
                </a14:m>
                <a:endParaRPr lang="en-CA" sz="2400" dirty="0">
                  <a:latin typeface="Times New Roman" panose="02020603050405020304" pitchFamily="18" charset="0"/>
                  <a:cs typeface="Times New Roman" panose="02020603050405020304" pitchFamily="18" charset="0"/>
                </a:endParaRPr>
              </a:p>
              <a:p>
                <a:endParaRPr lang="en-CA" sz="2400" b="0" dirty="0">
                  <a:solidFill>
                    <a:schemeClr val="tx1"/>
                  </a:solidFill>
                  <a:latin typeface="Times New Roman" panose="020206030504050203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a:rPr lang="en-CA" sz="2400" b="0" i="1" smtClean="0">
                          <a:solidFill>
                            <a:schemeClr val="tx1"/>
                          </a:solidFill>
                          <a:latin typeface="Cambria Math" panose="02040503050406030204" pitchFamily="18" charset="0"/>
                          <a:cs typeface="Times New Roman" panose="02020603050405020304" pitchFamily="18" charset="0"/>
                        </a:rPr>
                        <m:t>+ </m:t>
                      </m:r>
                      <m:r>
                        <a:rPr lang="en-CA" sz="2400" b="0" i="1" smtClean="0">
                          <a:solidFill>
                            <a:schemeClr val="tx1"/>
                          </a:solidFill>
                          <a:latin typeface="Cambria Math" panose="02040503050406030204" pitchFamily="18" charset="0"/>
                          <a:cs typeface="Times New Roman" panose="02020603050405020304" pitchFamily="18" charset="0"/>
                        </a:rPr>
                        <m:t>𝑡𝑖𝑚𝑒</m:t>
                      </m:r>
                      <m:r>
                        <a:rPr lang="en-CA" sz="2400" b="0" i="1" smtClean="0">
                          <a:solidFill>
                            <a:schemeClr val="tx1"/>
                          </a:solidFill>
                          <a:latin typeface="Cambria Math" panose="02040503050406030204" pitchFamily="18" charset="0"/>
                          <a:cs typeface="Times New Roman" panose="02020603050405020304" pitchFamily="18" charset="0"/>
                        </a:rPr>
                        <m:t> </m:t>
                      </m:r>
                      <m:r>
                        <a:rPr lang="en-CA" sz="2400" b="0" i="1" smtClean="0">
                          <a:solidFill>
                            <a:schemeClr val="tx1"/>
                          </a:solidFill>
                          <a:latin typeface="Cambria Math" panose="02040503050406030204" pitchFamily="18" charset="0"/>
                          <a:cs typeface="Times New Roman" panose="02020603050405020304" pitchFamily="18" charset="0"/>
                        </a:rPr>
                        <m:t>𝑐𝑜𝑛𝑠𝑡𝑟𝑎𝑖𝑛𝑡𝑠</m:t>
                      </m:r>
                      <m:r>
                        <a:rPr lang="en-CA" sz="2400" b="0" i="1" smtClean="0">
                          <a:solidFill>
                            <a:schemeClr val="tx1"/>
                          </a:solidFill>
                          <a:latin typeface="Cambria Math" panose="02040503050406030204" pitchFamily="18" charset="0"/>
                          <a:cs typeface="Times New Roman" panose="02020603050405020304" pitchFamily="18" charset="0"/>
                        </a:rPr>
                        <m:t>+</m:t>
                      </m:r>
                      <m:r>
                        <a:rPr lang="en-CA" sz="2400" b="0" i="1" smtClean="0">
                          <a:solidFill>
                            <a:schemeClr val="tx1"/>
                          </a:solidFill>
                          <a:latin typeface="Cambria Math" panose="02040503050406030204" pitchFamily="18" charset="0"/>
                          <a:cs typeface="Times New Roman" panose="02020603050405020304" pitchFamily="18" charset="0"/>
                        </a:rPr>
                        <m:t>𝑛𝑜𝑛𝑛𝑒𝑔𝑎𝑡𝑖𝑣𝑖𝑡𝑦</m:t>
                      </m:r>
                      <m:r>
                        <a:rPr lang="en-CA" sz="2400" b="0" i="1" smtClean="0">
                          <a:solidFill>
                            <a:schemeClr val="tx1"/>
                          </a:solidFill>
                          <a:latin typeface="Cambria Math" panose="02040503050406030204" pitchFamily="18" charset="0"/>
                          <a:cs typeface="Times New Roman" panose="02020603050405020304" pitchFamily="18" charset="0"/>
                        </a:rPr>
                        <m:t> </m:t>
                      </m:r>
                      <m:r>
                        <a:rPr lang="en-CA" sz="2400" b="0" i="1" smtClean="0">
                          <a:solidFill>
                            <a:schemeClr val="tx1"/>
                          </a:solidFill>
                          <a:latin typeface="Cambria Math" panose="02040503050406030204" pitchFamily="18" charset="0"/>
                          <a:cs typeface="Times New Roman" panose="02020603050405020304" pitchFamily="18" charset="0"/>
                        </a:rPr>
                        <m:t>𝑐𝑜𝑛𝑠𝑡𝑟𝑎𝑖𝑛𝑡𝑠</m:t>
                      </m:r>
                    </m:oMath>
                  </m:oMathPara>
                </a14:m>
                <a:endParaRPr lang="en-CA" sz="2400" dirty="0">
                  <a:solidFill>
                    <a:schemeClr val="tx1"/>
                  </a:solidFill>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CA" sz="2400" dirty="0">
                    <a:latin typeface="Times New Roman" panose="02020603050405020304" pitchFamily="18" charset="0"/>
                    <a:cs typeface="Times New Roman" panose="02020603050405020304" pitchFamily="18" charset="0"/>
                  </a:rPr>
                  <a:t>Many more choice variables! </a:t>
                </a:r>
                <a:endParaRPr lang="en-CA" sz="2400" dirty="0">
                  <a:solidFill>
                    <a:schemeClr val="tx1"/>
                  </a:solidFill>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CA" sz="24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2" name="TextBox 1">
                <a:extLst>
                  <a:ext uri="{FF2B5EF4-FFF2-40B4-BE49-F238E27FC236}">
                    <a16:creationId xmlns:a16="http://schemas.microsoft.com/office/drawing/2014/main" id="{1F802931-4861-11EE-FE5D-795B2AF8AED3}"/>
                  </a:ext>
                </a:extLst>
              </p:cNvPr>
              <p:cNvSpPr txBox="1">
                <a:spLocks noRot="1" noChangeAspect="1" noMove="1" noResize="1" noEditPoints="1" noAdjustHandles="1" noChangeArrowheads="1" noChangeShapeType="1" noTextEdit="1"/>
              </p:cNvSpPr>
              <p:nvPr/>
            </p:nvSpPr>
            <p:spPr>
              <a:xfrm>
                <a:off x="533400" y="948850"/>
                <a:ext cx="10573512" cy="3471848"/>
              </a:xfrm>
              <a:prstGeom prst="rect">
                <a:avLst/>
              </a:prstGeom>
              <a:blipFill>
                <a:blip r:embed="rId3"/>
                <a:stretch>
                  <a:fillRect l="-807" t="-1406"/>
                </a:stretch>
              </a:blipFill>
            </p:spPr>
            <p:txBody>
              <a:bodyPr/>
              <a:lstStyle/>
              <a:p>
                <a:r>
                  <a:rPr lang="en-CA">
                    <a:noFill/>
                  </a:rPr>
                  <a:t> </a:t>
                </a:r>
              </a:p>
            </p:txBody>
          </p:sp>
        </mc:Fallback>
      </mc:AlternateContent>
    </p:spTree>
    <p:extLst>
      <p:ext uri="{BB962C8B-B14F-4D97-AF65-F5344CB8AC3E}">
        <p14:creationId xmlns:p14="http://schemas.microsoft.com/office/powerpoint/2010/main" val="5011670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1295400" y="1295400"/>
            <a:ext cx="9753600" cy="4884739"/>
          </a:xfrm>
        </p:spPr>
        <p:txBody>
          <a:bodyPr>
            <a:normAutofit/>
          </a:bodyPr>
          <a:lstStyle/>
          <a:p>
            <a:pPr marL="0" indent="0" algn="just">
              <a:spcBef>
                <a:spcPts val="0"/>
              </a:spcBef>
              <a:spcAft>
                <a:spcPts val="0"/>
              </a:spcAft>
              <a:buNone/>
            </a:pPr>
            <a:r>
              <a:rPr lang="en-US" sz="2400" b="1"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rPr>
              <a:t>Evaluation</a:t>
            </a:r>
            <a:r>
              <a:rPr lang="en-US" sz="2400" b="1" spc="-25" dirty="0">
                <a:solidFill>
                  <a:srgbClr val="0070C0"/>
                </a:solidFill>
                <a:latin typeface="Times New Roman" panose="02020603050405020304" pitchFamily="18" charset="0"/>
                <a:ea typeface="Calibri" panose="020F0502020204030204" pitchFamily="34" charset="0"/>
                <a:cs typeface="Times New Roman" panose="02020603050405020304" pitchFamily="18" charset="0"/>
              </a:rPr>
              <a:t> </a:t>
            </a:r>
            <a:r>
              <a:rPr lang="en-US" sz="2400" b="1"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rPr>
              <a:t>Criteria</a:t>
            </a:r>
          </a:p>
          <a:p>
            <a:pPr marL="457200" indent="-457200" algn="just">
              <a:spcBef>
                <a:spcPts val="0"/>
              </a:spcBef>
              <a:spcAft>
                <a:spcPts val="0"/>
              </a:spcAft>
              <a:buFont typeface="+mj-lt"/>
              <a:buAutoNum type="arabicPeriod" startAt="2"/>
            </a:pPr>
            <a:r>
              <a:rPr lang="en-US" sz="2400" b="1"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rPr>
              <a:t>Referee Report: </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1 referee report, worth 20% of the final grade </a:t>
            </a:r>
          </a:p>
          <a:p>
            <a:pPr lvl="2" algn="just">
              <a:spcBef>
                <a:spcPts val="0"/>
              </a:spcBef>
              <a:spcAft>
                <a:spcPts val="0"/>
              </a:spcAft>
            </a:pP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Same paper choice sets (but different topic) </a:t>
            </a:r>
          </a:p>
          <a:p>
            <a:pPr lvl="2" algn="just">
              <a:spcBef>
                <a:spcPts val="0"/>
              </a:spcBef>
              <a:spcAft>
                <a:spcPts val="0"/>
              </a:spcAft>
            </a:pP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Referee report should include: </a:t>
            </a:r>
          </a:p>
          <a:p>
            <a:pPr lvl="3" algn="just">
              <a:spcBef>
                <a:spcPts val="0"/>
              </a:spcBef>
              <a:spcAft>
                <a:spcPts val="0"/>
              </a:spcAft>
            </a:pPr>
            <a:r>
              <a:rPr lang="en-US" sz="2200" dirty="0">
                <a:ea typeface="Calibri" panose="020F0502020204030204" pitchFamily="34" charset="0"/>
                <a:cs typeface="Times New Roman" panose="02020603050405020304" pitchFamily="18" charset="0"/>
              </a:rPr>
              <a:t>1. B</a:t>
            </a: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rief summary of the paper (1-2 paragraphs) </a:t>
            </a:r>
          </a:p>
          <a:p>
            <a:pPr lvl="3" algn="just">
              <a:spcBef>
                <a:spcPts val="0"/>
              </a:spcBef>
              <a:spcAft>
                <a:spcPts val="0"/>
              </a:spcAft>
            </a:pPr>
            <a:r>
              <a:rPr lang="en-US" sz="2200" dirty="0">
                <a:ea typeface="Calibri" panose="020F0502020204030204" pitchFamily="34" charset="0"/>
                <a:cs typeface="Times New Roman" panose="02020603050405020304" pitchFamily="18" charset="0"/>
              </a:rPr>
              <a:t>2. M</a:t>
            </a: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ajor concerns you have, including any potential flaws</a:t>
            </a:r>
          </a:p>
          <a:p>
            <a:pPr lvl="3" algn="just">
              <a:spcBef>
                <a:spcPts val="0"/>
              </a:spcBef>
              <a:spcAft>
                <a:spcPts val="0"/>
              </a:spcAft>
            </a:pPr>
            <a:r>
              <a:rPr lang="en-US" sz="2200" dirty="0">
                <a:ea typeface="Calibri" panose="020F0502020204030204" pitchFamily="34" charset="0"/>
                <a:cs typeface="Times New Roman" panose="02020603050405020304" pitchFamily="18" charset="0"/>
              </a:rPr>
              <a:t>3. M</a:t>
            </a: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inor concerns you have, including ideas for extensions</a:t>
            </a:r>
          </a:p>
          <a:p>
            <a:pPr lvl="2" algn="just">
              <a:spcBef>
                <a:spcPts val="0"/>
              </a:spcBef>
              <a:spcAft>
                <a:spcPts val="0"/>
              </a:spcAft>
            </a:pPr>
            <a:r>
              <a:rPr lang="en-US" sz="2200" dirty="0">
                <a:ea typeface="Calibri" panose="020F0502020204030204" pitchFamily="34" charset="0"/>
                <a:cs typeface="Times New Roman" panose="02020603050405020304" pitchFamily="18" charset="0"/>
              </a:rPr>
              <a:t>F</a:t>
            </a: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ocus on the </a:t>
            </a:r>
            <a:r>
              <a:rPr lang="en-US" sz="2200" b="1" u="sng" dirty="0">
                <a:effectLst/>
                <a:latin typeface="Times New Roman" panose="02020603050405020304" pitchFamily="18" charset="0"/>
                <a:ea typeface="Calibri" panose="020F0502020204030204" pitchFamily="34" charset="0"/>
                <a:cs typeface="Times New Roman" panose="02020603050405020304" pitchFamily="18" charset="0"/>
              </a:rPr>
              <a:t>theory</a:t>
            </a: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 as much as possible</a:t>
            </a:r>
          </a:p>
          <a:p>
            <a:pPr lvl="2" algn="just">
              <a:spcBef>
                <a:spcPts val="0"/>
              </a:spcBef>
              <a:spcAft>
                <a:spcPts val="0"/>
              </a:spcAft>
            </a:pPr>
            <a:r>
              <a:rPr lang="en-US" sz="2200" dirty="0">
                <a:ea typeface="Calibri" panose="020F0502020204030204" pitchFamily="34" charset="0"/>
                <a:cs typeface="Times New Roman" panose="02020603050405020304" pitchFamily="18" charset="0"/>
              </a:rPr>
              <a:t>3 pages max </a:t>
            </a:r>
          </a:p>
          <a:p>
            <a:pPr lvl="2" algn="just">
              <a:spcBef>
                <a:spcPts val="0"/>
              </a:spcBef>
              <a:spcAft>
                <a:spcPts val="0"/>
              </a:spcAft>
            </a:pP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Reports are due </a:t>
            </a:r>
            <a:r>
              <a:rPr lang="en-US" sz="2200" b="1" u="sng" dirty="0">
                <a:solidFill>
                  <a:schemeClr val="accent2">
                    <a:lumMod val="75000"/>
                  </a:schemeClr>
                </a:solidFill>
                <a:effectLst/>
                <a:latin typeface="Times New Roman" panose="02020603050405020304" pitchFamily="18" charset="0"/>
                <a:ea typeface="Calibri" panose="020F0502020204030204" pitchFamily="34" charset="0"/>
                <a:cs typeface="Times New Roman" panose="02020603050405020304" pitchFamily="18" charset="0"/>
              </a:rPr>
              <a:t>one week </a:t>
            </a: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after the topic has been covered in class. </a:t>
            </a:r>
          </a:p>
        </p:txBody>
      </p:sp>
      <p:sp>
        <p:nvSpPr>
          <p:cNvPr id="5" name="Title 1">
            <a:extLst>
              <a:ext uri="{FF2B5EF4-FFF2-40B4-BE49-F238E27FC236}">
                <a16:creationId xmlns:a16="http://schemas.microsoft.com/office/drawing/2014/main" id="{2CBDD2D1-2055-4095-B24C-4E07449F80A0}"/>
              </a:ext>
            </a:extLst>
          </p:cNvPr>
          <p:cNvSpPr txBox="1">
            <a:spLocks/>
          </p:cNvSpPr>
          <p:nvPr/>
        </p:nvSpPr>
        <p:spPr>
          <a:xfrm>
            <a:off x="1261872" y="365760"/>
            <a:ext cx="9692640"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Introduction &amp; Syllabus</a:t>
            </a:r>
          </a:p>
        </p:txBody>
      </p:sp>
      <p:sp>
        <p:nvSpPr>
          <p:cNvPr id="6" name="Title 5">
            <a:extLst>
              <a:ext uri="{FF2B5EF4-FFF2-40B4-BE49-F238E27FC236}">
                <a16:creationId xmlns:a16="http://schemas.microsoft.com/office/drawing/2014/main" id="{7A268CAC-145E-4B1C-89BC-11BEB5C46CAA}"/>
              </a:ext>
            </a:extLst>
          </p:cNvPr>
          <p:cNvSpPr>
            <a:spLocks noGrp="1"/>
          </p:cNvSpPr>
          <p:nvPr>
            <p:ph type="title"/>
          </p:nvPr>
        </p:nvSpPr>
        <p:spPr/>
        <p:txBody>
          <a:bodyPr/>
          <a:lstStyle/>
          <a:p>
            <a:r>
              <a:rPr lang="en-US" dirty="0"/>
              <a:t> </a:t>
            </a:r>
          </a:p>
        </p:txBody>
      </p:sp>
    </p:spTree>
    <p:extLst>
      <p:ext uri="{BB962C8B-B14F-4D97-AF65-F5344CB8AC3E}">
        <p14:creationId xmlns:p14="http://schemas.microsoft.com/office/powerpoint/2010/main" val="365799189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2470404" y="1608139"/>
            <a:ext cx="7359396" cy="4572000"/>
          </a:xfrm>
        </p:spPr>
        <p:txBody>
          <a:bodyPr/>
          <a:lstStyle/>
          <a:p>
            <a:pPr lvl="1"/>
            <a:endParaRPr lang="en-US" dirty="0"/>
          </a:p>
          <a:p>
            <a:pPr lvl="1"/>
            <a:endParaRPr lang="en-US" dirty="0"/>
          </a:p>
        </p:txBody>
      </p:sp>
      <p:sp>
        <p:nvSpPr>
          <p:cNvPr id="6" name="Title 1">
            <a:extLst>
              <a:ext uri="{FF2B5EF4-FFF2-40B4-BE49-F238E27FC236}">
                <a16:creationId xmlns:a16="http://schemas.microsoft.com/office/drawing/2014/main" id="{2447C70A-E8CD-4D7B-8C00-FF6EC3DCB236}"/>
              </a:ext>
            </a:extLst>
          </p:cNvPr>
          <p:cNvSpPr txBox="1">
            <a:spLocks/>
          </p:cNvSpPr>
          <p:nvPr/>
        </p:nvSpPr>
        <p:spPr>
          <a:xfrm>
            <a:off x="381000" y="171610"/>
            <a:ext cx="10573512"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Key Insight </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1F802931-4861-11EE-FE5D-795B2AF8AED3}"/>
                  </a:ext>
                </a:extLst>
              </p:cNvPr>
              <p:cNvSpPr txBox="1"/>
              <p:nvPr/>
            </p:nvSpPr>
            <p:spPr>
              <a:xfrm>
                <a:off x="533400" y="948850"/>
                <a:ext cx="10573512" cy="3441840"/>
              </a:xfrm>
              <a:prstGeom prst="rect">
                <a:avLst/>
              </a:prstGeom>
              <a:noFill/>
            </p:spPr>
            <p:txBody>
              <a:bodyPr wrap="square" rtlCol="0">
                <a:spAutoFit/>
              </a:bodyPr>
              <a:lstStyle/>
              <a:p>
                <a:pPr marL="342900" indent="-342900">
                  <a:buFont typeface="Arial" panose="020B0604020202020204" pitchFamily="34" charset="0"/>
                  <a:buChar char="•"/>
                </a:pPr>
                <a:r>
                  <a:rPr lang="en-CA" sz="2400" dirty="0">
                    <a:solidFill>
                      <a:schemeClr val="tx1"/>
                    </a:solidFill>
                    <a:latin typeface="Times New Roman" panose="02020603050405020304" pitchFamily="18" charset="0"/>
                    <a:cs typeface="Times New Roman" panose="02020603050405020304" pitchFamily="18" charset="0"/>
                  </a:rPr>
                  <a:t>Similar MC=MB conditions apply in this problem</a:t>
                </a:r>
              </a:p>
              <a:p>
                <a:pPr marL="342900" indent="-342900">
                  <a:buFont typeface="Arial" panose="020B0604020202020204" pitchFamily="34" charset="0"/>
                  <a:buChar char="•"/>
                </a:pPr>
                <a:r>
                  <a:rPr lang="en-CA" sz="2400" dirty="0">
                    <a:latin typeface="Times New Roman" panose="02020603050405020304" pitchFamily="18" charset="0"/>
                    <a:cs typeface="Times New Roman" panose="02020603050405020304" pitchFamily="18" charset="0"/>
                  </a:rPr>
                  <a:t>New equilibrium conditions determine how </a:t>
                </a:r>
                <a:r>
                  <a:rPr lang="en-CA" sz="2400" b="1" dirty="0">
                    <a:latin typeface="Times New Roman" panose="02020603050405020304" pitchFamily="18" charset="0"/>
                    <a:cs typeface="Times New Roman" panose="02020603050405020304" pitchFamily="18" charset="0"/>
                  </a:rPr>
                  <a:t>families divide up health production</a:t>
                </a:r>
              </a:p>
              <a:p>
                <a:pPr/>
                <a14:m>
                  <m:oMathPara xmlns:m="http://schemas.openxmlformats.org/officeDocument/2006/math">
                    <m:oMathParaPr>
                      <m:jc m:val="centerGroup"/>
                    </m:oMathParaPr>
                    <m:oMath xmlns:m="http://schemas.openxmlformats.org/officeDocument/2006/math">
                      <m:sSub>
                        <m:sSubPr>
                          <m:ctrlPr>
                            <a:rPr lang="en-CA" sz="2400" b="0" i="1" smtClean="0">
                              <a:solidFill>
                                <a:schemeClr val="tx1"/>
                              </a:solidFill>
                              <a:latin typeface="Cambria Math" panose="02040503050406030204" pitchFamily="18" charset="0"/>
                              <a:cs typeface="Times New Roman" panose="02020603050405020304" pitchFamily="18" charset="0"/>
                            </a:rPr>
                          </m:ctrlPr>
                        </m:sSubPr>
                        <m:e>
                          <m:r>
                            <a:rPr lang="en-CA" sz="2400" b="0" i="1" smtClean="0">
                              <a:solidFill>
                                <a:schemeClr val="tx1"/>
                              </a:solidFill>
                              <a:latin typeface="Cambria Math" panose="02040503050406030204" pitchFamily="18" charset="0"/>
                              <a:cs typeface="Times New Roman" panose="02020603050405020304" pitchFamily="18" charset="0"/>
                            </a:rPr>
                            <m:t>𝜆</m:t>
                          </m:r>
                        </m:e>
                        <m:sub>
                          <m:r>
                            <a:rPr lang="en-CA" sz="2400" b="0" i="1" smtClean="0">
                              <a:solidFill>
                                <a:schemeClr val="tx1"/>
                              </a:solidFill>
                              <a:latin typeface="Cambria Math" panose="02040503050406030204" pitchFamily="18" charset="0"/>
                              <a:cs typeface="Times New Roman" panose="02020603050405020304" pitchFamily="18" charset="0"/>
                            </a:rPr>
                            <m:t>𝑊</m:t>
                          </m:r>
                        </m:sub>
                      </m:sSub>
                      <m:r>
                        <a:rPr lang="en-CA" sz="2400" b="0" i="1" smtClean="0">
                          <a:solidFill>
                            <a:schemeClr val="tx1"/>
                          </a:solidFill>
                          <a:latin typeface="Cambria Math" panose="02040503050406030204" pitchFamily="18" charset="0"/>
                          <a:cs typeface="Times New Roman" panose="02020603050405020304" pitchFamily="18" charset="0"/>
                        </a:rPr>
                        <m:t>=</m:t>
                      </m:r>
                      <m:f>
                        <m:fPr>
                          <m:ctrlPr>
                            <a:rPr lang="en-CA" sz="2400" b="0" i="1" smtClean="0">
                              <a:solidFill>
                                <a:schemeClr val="tx1"/>
                              </a:solidFill>
                              <a:latin typeface="Cambria Math" panose="02040503050406030204" pitchFamily="18" charset="0"/>
                              <a:cs typeface="Times New Roman" panose="02020603050405020304" pitchFamily="18" charset="0"/>
                            </a:rPr>
                          </m:ctrlPr>
                        </m:fPr>
                        <m:num>
                          <m:sSub>
                            <m:sSubPr>
                              <m:ctrlPr>
                                <a:rPr lang="en-CA" sz="2400" b="0" i="1" smtClean="0">
                                  <a:solidFill>
                                    <a:schemeClr val="tx1"/>
                                  </a:solidFill>
                                  <a:latin typeface="Cambria Math" panose="02040503050406030204" pitchFamily="18" charset="0"/>
                                  <a:cs typeface="Times New Roman" panose="02020603050405020304" pitchFamily="18" charset="0"/>
                                </a:rPr>
                              </m:ctrlPr>
                            </m:sSubPr>
                            <m:e>
                              <m:r>
                                <a:rPr lang="en-CA" sz="2400" b="0" i="1" smtClean="0">
                                  <a:solidFill>
                                    <a:schemeClr val="tx1"/>
                                  </a:solidFill>
                                  <a:latin typeface="Cambria Math" panose="02040503050406030204" pitchFamily="18" charset="0"/>
                                  <a:cs typeface="Times New Roman" panose="02020603050405020304" pitchFamily="18" charset="0"/>
                                </a:rPr>
                                <m:t>𝜆</m:t>
                              </m:r>
                            </m:e>
                            <m:sub>
                              <m:r>
                                <a:rPr lang="en-CA" sz="2400" b="0" i="1" smtClean="0">
                                  <a:solidFill>
                                    <a:schemeClr val="tx1"/>
                                  </a:solidFill>
                                  <a:latin typeface="Cambria Math" panose="02040503050406030204" pitchFamily="18" charset="0"/>
                                  <a:cs typeface="Times New Roman" panose="02020603050405020304" pitchFamily="18" charset="0"/>
                                </a:rPr>
                                <m:t>𝐻</m:t>
                              </m:r>
                              <m:r>
                                <a:rPr lang="en-CA" sz="2400" b="0" i="1" smtClean="0">
                                  <a:solidFill>
                                    <a:schemeClr val="tx1"/>
                                  </a:solidFill>
                                  <a:latin typeface="Cambria Math" panose="02040503050406030204" pitchFamily="18" charset="0"/>
                                  <a:cs typeface="Times New Roman" panose="02020603050405020304" pitchFamily="18" charset="0"/>
                                </a:rPr>
                                <m:t>1</m:t>
                              </m:r>
                            </m:sub>
                          </m:sSub>
                        </m:num>
                        <m:den>
                          <m:sSub>
                            <m:sSubPr>
                              <m:ctrlPr>
                                <a:rPr lang="en-CA" sz="2400" b="0" i="1" smtClean="0">
                                  <a:solidFill>
                                    <a:schemeClr val="tx1"/>
                                  </a:solidFill>
                                  <a:latin typeface="Cambria Math" panose="02040503050406030204" pitchFamily="18" charset="0"/>
                                  <a:cs typeface="Times New Roman" panose="02020603050405020304" pitchFamily="18" charset="0"/>
                                </a:rPr>
                              </m:ctrlPr>
                            </m:sSubPr>
                            <m:e>
                              <m:r>
                                <a:rPr lang="en-CA" sz="2400" b="0" i="1" smtClean="0">
                                  <a:solidFill>
                                    <a:schemeClr val="tx1"/>
                                  </a:solidFill>
                                  <a:latin typeface="Cambria Math" panose="02040503050406030204" pitchFamily="18" charset="0"/>
                                  <a:cs typeface="Times New Roman" panose="02020603050405020304" pitchFamily="18" charset="0"/>
                                </a:rPr>
                                <m:t>𝜋</m:t>
                              </m:r>
                            </m:e>
                            <m:sub>
                              <m:r>
                                <a:rPr lang="en-CA" sz="2400" b="0" i="1" smtClean="0">
                                  <a:solidFill>
                                    <a:schemeClr val="tx1"/>
                                  </a:solidFill>
                                  <a:latin typeface="Cambria Math" panose="02040503050406030204" pitchFamily="18" charset="0"/>
                                  <a:cs typeface="Times New Roman" panose="02020603050405020304" pitchFamily="18" charset="0"/>
                                </a:rPr>
                                <m:t>1</m:t>
                              </m:r>
                            </m:sub>
                          </m:sSub>
                        </m:den>
                      </m:f>
                      <m:r>
                        <a:rPr lang="en-CA" sz="2400" b="0" i="1" smtClean="0">
                          <a:solidFill>
                            <a:schemeClr val="tx1"/>
                          </a:solidFill>
                          <a:latin typeface="Cambria Math" panose="02040503050406030204" pitchFamily="18" charset="0"/>
                          <a:cs typeface="Times New Roman" panose="02020603050405020304" pitchFamily="18" charset="0"/>
                        </a:rPr>
                        <m:t>=</m:t>
                      </m:r>
                      <m:f>
                        <m:fPr>
                          <m:ctrlPr>
                            <a:rPr lang="en-CA" sz="2400" b="0" i="1" smtClean="0">
                              <a:solidFill>
                                <a:schemeClr val="tx1"/>
                              </a:solidFill>
                              <a:latin typeface="Cambria Math" panose="02040503050406030204" pitchFamily="18" charset="0"/>
                              <a:cs typeface="Times New Roman" panose="02020603050405020304" pitchFamily="18" charset="0"/>
                            </a:rPr>
                          </m:ctrlPr>
                        </m:fPr>
                        <m:num>
                          <m:sSub>
                            <m:sSubPr>
                              <m:ctrlPr>
                                <a:rPr lang="en-CA" sz="2400" b="0" i="1" smtClean="0">
                                  <a:solidFill>
                                    <a:schemeClr val="tx1"/>
                                  </a:solidFill>
                                  <a:latin typeface="Cambria Math" panose="02040503050406030204" pitchFamily="18" charset="0"/>
                                  <a:cs typeface="Times New Roman" panose="02020603050405020304" pitchFamily="18" charset="0"/>
                                </a:rPr>
                              </m:ctrlPr>
                            </m:sSubPr>
                            <m:e>
                              <m:r>
                                <a:rPr lang="en-CA" sz="2400" b="0" i="1" smtClean="0">
                                  <a:solidFill>
                                    <a:schemeClr val="tx1"/>
                                  </a:solidFill>
                                  <a:latin typeface="Cambria Math" panose="02040503050406030204" pitchFamily="18" charset="0"/>
                                  <a:cs typeface="Times New Roman" panose="02020603050405020304" pitchFamily="18" charset="0"/>
                                </a:rPr>
                                <m:t>𝜆</m:t>
                              </m:r>
                            </m:e>
                            <m:sub>
                              <m:r>
                                <a:rPr lang="en-CA" sz="2400" b="0" i="1" smtClean="0">
                                  <a:solidFill>
                                    <a:schemeClr val="tx1"/>
                                  </a:solidFill>
                                  <a:latin typeface="Cambria Math" panose="02040503050406030204" pitchFamily="18" charset="0"/>
                                  <a:cs typeface="Times New Roman" panose="02020603050405020304" pitchFamily="18" charset="0"/>
                                </a:rPr>
                                <m:t>𝐻</m:t>
                              </m:r>
                              <m:r>
                                <a:rPr lang="en-CA" sz="2400" b="0" i="1" smtClean="0">
                                  <a:solidFill>
                                    <a:schemeClr val="tx1"/>
                                  </a:solidFill>
                                  <a:latin typeface="Cambria Math" panose="02040503050406030204" pitchFamily="18" charset="0"/>
                                  <a:cs typeface="Times New Roman" panose="02020603050405020304" pitchFamily="18" charset="0"/>
                                </a:rPr>
                                <m:t>2</m:t>
                              </m:r>
                            </m:sub>
                          </m:sSub>
                        </m:num>
                        <m:den>
                          <m:sSub>
                            <m:sSubPr>
                              <m:ctrlPr>
                                <a:rPr lang="en-CA" sz="2400" b="0" i="1" smtClean="0">
                                  <a:solidFill>
                                    <a:schemeClr val="tx1"/>
                                  </a:solidFill>
                                  <a:latin typeface="Cambria Math" panose="02040503050406030204" pitchFamily="18" charset="0"/>
                                  <a:cs typeface="Times New Roman" panose="02020603050405020304" pitchFamily="18" charset="0"/>
                                </a:rPr>
                              </m:ctrlPr>
                            </m:sSubPr>
                            <m:e>
                              <m:r>
                                <a:rPr lang="en-CA" sz="2400" b="0" i="1" smtClean="0">
                                  <a:solidFill>
                                    <a:schemeClr val="tx1"/>
                                  </a:solidFill>
                                  <a:latin typeface="Cambria Math" panose="02040503050406030204" pitchFamily="18" charset="0"/>
                                  <a:cs typeface="Times New Roman" panose="02020603050405020304" pitchFamily="18" charset="0"/>
                                </a:rPr>
                                <m:t>𝜋</m:t>
                              </m:r>
                            </m:e>
                            <m:sub>
                              <m:r>
                                <a:rPr lang="en-CA" sz="2400" b="0" i="1" smtClean="0">
                                  <a:solidFill>
                                    <a:schemeClr val="tx1"/>
                                  </a:solidFill>
                                  <a:latin typeface="Cambria Math" panose="02040503050406030204" pitchFamily="18" charset="0"/>
                                  <a:cs typeface="Times New Roman" panose="02020603050405020304" pitchFamily="18" charset="0"/>
                                </a:rPr>
                                <m:t>2</m:t>
                              </m:r>
                            </m:sub>
                          </m:sSub>
                        </m:den>
                      </m:f>
                      <m:r>
                        <a:rPr lang="en-CA" sz="2400" b="0" i="1" smtClean="0">
                          <a:solidFill>
                            <a:schemeClr val="tx1"/>
                          </a:solidFill>
                          <a:latin typeface="Cambria Math" panose="02040503050406030204" pitchFamily="18" charset="0"/>
                          <a:cs typeface="Times New Roman" panose="02020603050405020304" pitchFamily="18" charset="0"/>
                        </a:rPr>
                        <m:t>=</m:t>
                      </m:r>
                      <m:f>
                        <m:fPr>
                          <m:ctrlPr>
                            <a:rPr lang="en-CA" sz="2400" b="0" i="1" smtClean="0">
                              <a:solidFill>
                                <a:schemeClr val="tx1"/>
                              </a:solidFill>
                              <a:latin typeface="Cambria Math" panose="02040503050406030204" pitchFamily="18" charset="0"/>
                              <a:cs typeface="Times New Roman" panose="02020603050405020304" pitchFamily="18" charset="0"/>
                            </a:rPr>
                          </m:ctrlPr>
                        </m:fPr>
                        <m:num>
                          <m:sSub>
                            <m:sSubPr>
                              <m:ctrlPr>
                                <a:rPr lang="en-CA" sz="2400" b="0" i="1" smtClean="0">
                                  <a:solidFill>
                                    <a:schemeClr val="tx1"/>
                                  </a:solidFill>
                                  <a:latin typeface="Cambria Math" panose="02040503050406030204" pitchFamily="18" charset="0"/>
                                  <a:cs typeface="Times New Roman" panose="02020603050405020304" pitchFamily="18" charset="0"/>
                                </a:rPr>
                              </m:ctrlPr>
                            </m:sSubPr>
                            <m:e>
                              <m:r>
                                <a:rPr lang="en-CA" sz="2400" b="0" i="1" smtClean="0">
                                  <a:solidFill>
                                    <a:schemeClr val="tx1"/>
                                  </a:solidFill>
                                  <a:latin typeface="Cambria Math" panose="02040503050406030204" pitchFamily="18" charset="0"/>
                                  <a:cs typeface="Times New Roman" panose="02020603050405020304" pitchFamily="18" charset="0"/>
                                </a:rPr>
                                <m:t>𝜆</m:t>
                              </m:r>
                            </m:e>
                            <m:sub>
                              <m:r>
                                <a:rPr lang="en-CA" sz="2400" b="0" i="1" smtClean="0">
                                  <a:solidFill>
                                    <a:schemeClr val="tx1"/>
                                  </a:solidFill>
                                  <a:latin typeface="Cambria Math" panose="02040503050406030204" pitchFamily="18" charset="0"/>
                                  <a:cs typeface="Times New Roman" panose="02020603050405020304" pitchFamily="18" charset="0"/>
                                </a:rPr>
                                <m:t>𝐻𝐶</m:t>
                              </m:r>
                            </m:sub>
                          </m:sSub>
                        </m:num>
                        <m:den>
                          <m:sSub>
                            <m:sSubPr>
                              <m:ctrlPr>
                                <a:rPr lang="en-CA" sz="2400" b="0" i="1" smtClean="0">
                                  <a:solidFill>
                                    <a:schemeClr val="tx1"/>
                                  </a:solidFill>
                                  <a:latin typeface="Cambria Math" panose="02040503050406030204" pitchFamily="18" charset="0"/>
                                  <a:cs typeface="Times New Roman" panose="02020603050405020304" pitchFamily="18" charset="0"/>
                                </a:rPr>
                              </m:ctrlPr>
                            </m:sSubPr>
                            <m:e>
                              <m:r>
                                <a:rPr lang="en-CA" sz="2400" b="0" i="1" smtClean="0">
                                  <a:solidFill>
                                    <a:schemeClr val="tx1"/>
                                  </a:solidFill>
                                  <a:latin typeface="Cambria Math" panose="02040503050406030204" pitchFamily="18" charset="0"/>
                                  <a:cs typeface="Times New Roman" panose="02020603050405020304" pitchFamily="18" charset="0"/>
                                </a:rPr>
                                <m:t>𝜋</m:t>
                              </m:r>
                            </m:e>
                            <m:sub>
                              <m:r>
                                <a:rPr lang="en-CA" sz="2400" b="0" i="1" smtClean="0">
                                  <a:solidFill>
                                    <a:schemeClr val="tx1"/>
                                  </a:solidFill>
                                  <a:latin typeface="Cambria Math" panose="02040503050406030204" pitchFamily="18" charset="0"/>
                                  <a:cs typeface="Times New Roman" panose="02020603050405020304" pitchFamily="18" charset="0"/>
                                </a:rPr>
                                <m:t>𝐶</m:t>
                              </m:r>
                            </m:sub>
                          </m:sSub>
                        </m:den>
                      </m:f>
                    </m:oMath>
                  </m:oMathPara>
                </a14:m>
                <a:endParaRPr lang="en-CA" sz="2400" dirty="0">
                  <a:solidFill>
                    <a:schemeClr val="tx1"/>
                  </a:solidFill>
                  <a:latin typeface="Times New Roman" panose="02020603050405020304" pitchFamily="18" charset="0"/>
                  <a:cs typeface="Times New Roman" panose="02020603050405020304" pitchFamily="18" charset="0"/>
                </a:endParaRPr>
              </a:p>
              <a:p>
                <a:pPr algn="l"/>
                <a:r>
                  <a:rPr lang="en-CA" sz="2400" dirty="0">
                    <a:latin typeface="Times New Roman" panose="02020603050405020304" pitchFamily="18" charset="0"/>
                    <a:cs typeface="Times New Roman" panose="02020603050405020304" pitchFamily="18" charset="0"/>
                  </a:rPr>
                  <a:t>Where </a:t>
                </a:r>
                <a14:m>
                  <m:oMath xmlns:m="http://schemas.openxmlformats.org/officeDocument/2006/math">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𝜆</m:t>
                        </m:r>
                      </m:e>
                      <m:sub>
                        <m:r>
                          <a:rPr lang="en-CA" sz="2400" b="0" i="1" smtClean="0">
                            <a:latin typeface="Cambria Math" panose="02040503050406030204" pitchFamily="18" charset="0"/>
                            <a:cs typeface="Times New Roman" panose="02020603050405020304" pitchFamily="18" charset="0"/>
                          </a:rPr>
                          <m:t>𝑊</m:t>
                        </m:r>
                      </m:sub>
                    </m:sSub>
                  </m:oMath>
                </a14:m>
                <a:r>
                  <a:rPr lang="en-CA" sz="2400" dirty="0">
                    <a:latin typeface="Times New Roman" panose="02020603050405020304" pitchFamily="18" charset="0"/>
                    <a:cs typeface="Times New Roman" panose="02020603050405020304" pitchFamily="18" charset="0"/>
                  </a:rPr>
                  <a:t> is marginal utility of wealth </a:t>
                </a:r>
              </a:p>
              <a:p>
                <a:pPr marL="342900" indent="-342900" algn="l">
                  <a:buFont typeface="Arial" panose="020B0604020202020204" pitchFamily="34" charset="0"/>
                  <a:buChar char="•"/>
                </a:pPr>
                <a14:m>
                  <m:oMath xmlns:m="http://schemas.openxmlformats.org/officeDocument/2006/math">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𝜆</m:t>
                        </m:r>
                      </m:e>
                      <m:sub>
                        <m:r>
                          <a:rPr lang="en-CA" sz="2400" b="0" i="1" smtClean="0">
                            <a:latin typeface="Cambria Math" panose="02040503050406030204" pitchFamily="18" charset="0"/>
                            <a:cs typeface="Times New Roman" panose="02020603050405020304" pitchFamily="18" charset="0"/>
                          </a:rPr>
                          <m:t>𝐻𝑖</m:t>
                        </m:r>
                      </m:sub>
                    </m:sSub>
                  </m:oMath>
                </a14:m>
                <a:r>
                  <a:rPr lang="en-CA" sz="2400" dirty="0">
                    <a:latin typeface="Times New Roman" panose="02020603050405020304" pitchFamily="18" charset="0"/>
                    <a:cs typeface="Times New Roman" panose="02020603050405020304" pitchFamily="18" charset="0"/>
                  </a:rPr>
                  <a:t> is marginal utility of health (over the lifetime) </a:t>
                </a:r>
              </a:p>
              <a:p>
                <a:pPr marL="342900" indent="-342900" algn="l">
                  <a:buFont typeface="Arial" panose="020B0604020202020204" pitchFamily="34" charset="0"/>
                  <a:buChar char="•"/>
                </a:pPr>
                <a14:m>
                  <m:oMath xmlns:m="http://schemas.openxmlformats.org/officeDocument/2006/math">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𝜋</m:t>
                        </m:r>
                      </m:e>
                      <m:sub>
                        <m:r>
                          <a:rPr lang="en-CA" sz="2400" b="0" i="1" smtClean="0">
                            <a:latin typeface="Cambria Math" panose="02040503050406030204" pitchFamily="18" charset="0"/>
                            <a:cs typeface="Times New Roman" panose="02020603050405020304" pitchFamily="18" charset="0"/>
                          </a:rPr>
                          <m:t>𝑖</m:t>
                        </m:r>
                      </m:sub>
                    </m:sSub>
                  </m:oMath>
                </a14:m>
                <a:r>
                  <a:rPr lang="en-CA" sz="2400" dirty="0">
                    <a:latin typeface="Times New Roman" panose="02020603050405020304" pitchFamily="18" charset="0"/>
                    <a:cs typeface="Times New Roman" panose="02020603050405020304" pitchFamily="18" charset="0"/>
                  </a:rPr>
                  <a:t> is effective price of health (think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𝑝</m:t>
                        </m:r>
                      </m:e>
                      <m:sub>
                        <m:r>
                          <a:rPr lang="en-US" sz="2400" b="0" i="1" smtClean="0">
                            <a:latin typeface="Cambria Math" panose="02040503050406030204" pitchFamily="18" charset="0"/>
                            <a:cs typeface="Times New Roman" panose="02020603050405020304" pitchFamily="18" charset="0"/>
                          </a:rPr>
                          <m:t>h</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𝑝</m:t>
                        </m:r>
                      </m:e>
                      <m:sub>
                        <m:r>
                          <a:rPr lang="en-US" sz="2400" b="0" i="1" smtClean="0">
                            <a:latin typeface="Cambria Math" panose="02040503050406030204" pitchFamily="18" charset="0"/>
                            <a:cs typeface="Times New Roman" panose="02020603050405020304" pitchFamily="18" charset="0"/>
                          </a:rPr>
                          <m:t>𝑧</m:t>
                        </m:r>
                      </m:sub>
                    </m:sSub>
                  </m:oMath>
                </a14:m>
                <a:r>
                  <a:rPr lang="en-CA" sz="2400" dirty="0">
                    <a:latin typeface="Times New Roman" panose="02020603050405020304" pitchFamily="18" charset="0"/>
                    <a:cs typeface="Times New Roman" panose="02020603050405020304" pitchFamily="18" charset="0"/>
                  </a:rPr>
                  <a:t> scaled by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𝐸</m:t>
                        </m:r>
                      </m:e>
                      <m:sub>
                        <m:r>
                          <a:rPr lang="en-US" sz="2400" b="0" i="1" smtClean="0">
                            <a:latin typeface="Cambria Math" panose="02040503050406030204" pitchFamily="18" charset="0"/>
                            <a:cs typeface="Times New Roman" panose="02020603050405020304" pitchFamily="18" charset="0"/>
                          </a:rPr>
                          <m:t>𝑖</m:t>
                        </m:r>
                      </m:sub>
                    </m:sSub>
                  </m:oMath>
                </a14:m>
                <a:r>
                  <a:rPr lang="en-CA" sz="2400" dirty="0">
                    <a:latin typeface="Times New Roman" panose="02020603050405020304" pitchFamily="18" charset="0"/>
                    <a:cs typeface="Times New Roman" panose="02020603050405020304" pitchFamily="18" charset="0"/>
                  </a:rPr>
                  <a:t>)</a:t>
                </a:r>
              </a:p>
              <a:p>
                <a:pPr marL="342900" indent="-342900" algn="l">
                  <a:buFont typeface="Arial" panose="020B0604020202020204" pitchFamily="34" charset="0"/>
                  <a:buChar char="•"/>
                </a:pPr>
                <a:r>
                  <a:rPr lang="en-CA" sz="2400" i="1" dirty="0">
                    <a:solidFill>
                      <a:schemeClr val="accent2">
                        <a:lumMod val="75000"/>
                      </a:schemeClr>
                    </a:solidFill>
                    <a:latin typeface="Times New Roman" panose="02020603050405020304" pitchFamily="18" charset="0"/>
                    <a:cs typeface="Times New Roman" panose="02020603050405020304" pitchFamily="18" charset="0"/>
                  </a:rPr>
                  <a:t>What does this look like? Does this mean </a:t>
                </a:r>
                <a14:m>
                  <m:oMath xmlns:m="http://schemas.openxmlformats.org/officeDocument/2006/math">
                    <m:sSub>
                      <m:sSubPr>
                        <m:ctrlPr>
                          <a:rPr lang="en-CA" sz="2400" b="0" i="1" smtClean="0">
                            <a:solidFill>
                              <a:schemeClr val="accent2">
                                <a:lumMod val="75000"/>
                              </a:schemeClr>
                            </a:solidFill>
                            <a:latin typeface="Cambria Math" panose="02040503050406030204" pitchFamily="18" charset="0"/>
                            <a:cs typeface="Times New Roman" panose="02020603050405020304" pitchFamily="18" charset="0"/>
                          </a:rPr>
                        </m:ctrlPr>
                      </m:sSubPr>
                      <m:e>
                        <m:r>
                          <a:rPr lang="en-CA" sz="2400" b="0" i="1" smtClean="0">
                            <a:solidFill>
                              <a:schemeClr val="accent2">
                                <a:lumMod val="75000"/>
                              </a:schemeClr>
                            </a:solidFill>
                            <a:latin typeface="Cambria Math" panose="02040503050406030204" pitchFamily="18" charset="0"/>
                            <a:cs typeface="Times New Roman" panose="02020603050405020304" pitchFamily="18" charset="0"/>
                          </a:rPr>
                          <m:t>𝐻</m:t>
                        </m:r>
                      </m:e>
                      <m:sub>
                        <m:r>
                          <a:rPr lang="en-CA" sz="2400" b="0" i="1" smtClean="0">
                            <a:solidFill>
                              <a:schemeClr val="accent2">
                                <a:lumMod val="75000"/>
                              </a:schemeClr>
                            </a:solidFill>
                            <a:latin typeface="Cambria Math" panose="02040503050406030204" pitchFamily="18" charset="0"/>
                            <a:cs typeface="Times New Roman" panose="02020603050405020304" pitchFamily="18" charset="0"/>
                          </a:rPr>
                          <m:t>𝑖</m:t>
                        </m:r>
                      </m:sub>
                    </m:sSub>
                  </m:oMath>
                </a14:m>
                <a:r>
                  <a:rPr lang="en-CA" sz="2400" i="1" dirty="0">
                    <a:solidFill>
                      <a:schemeClr val="accent2">
                        <a:lumMod val="75000"/>
                      </a:schemeClr>
                    </a:solidFill>
                    <a:latin typeface="Times New Roman" panose="02020603050405020304" pitchFamily="18" charset="0"/>
                    <a:cs typeface="Times New Roman" panose="02020603050405020304" pitchFamily="18" charset="0"/>
                  </a:rPr>
                  <a:t> is equal for all family members?</a:t>
                </a:r>
              </a:p>
            </p:txBody>
          </p:sp>
        </mc:Choice>
        <mc:Fallback xmlns="">
          <p:sp>
            <p:nvSpPr>
              <p:cNvPr id="2" name="TextBox 1">
                <a:extLst>
                  <a:ext uri="{FF2B5EF4-FFF2-40B4-BE49-F238E27FC236}">
                    <a16:creationId xmlns:a16="http://schemas.microsoft.com/office/drawing/2014/main" id="{1F802931-4861-11EE-FE5D-795B2AF8AED3}"/>
                  </a:ext>
                </a:extLst>
              </p:cNvPr>
              <p:cNvSpPr txBox="1">
                <a:spLocks noRot="1" noChangeAspect="1" noMove="1" noResize="1" noEditPoints="1" noAdjustHandles="1" noChangeArrowheads="1" noChangeShapeType="1" noTextEdit="1"/>
              </p:cNvSpPr>
              <p:nvPr/>
            </p:nvSpPr>
            <p:spPr>
              <a:xfrm>
                <a:off x="533400" y="948850"/>
                <a:ext cx="10573512" cy="3441840"/>
              </a:xfrm>
              <a:prstGeom prst="rect">
                <a:avLst/>
              </a:prstGeom>
              <a:blipFill>
                <a:blip r:embed="rId3"/>
                <a:stretch>
                  <a:fillRect l="-923" t="-1418" b="-3191"/>
                </a:stretch>
              </a:blipFill>
            </p:spPr>
            <p:txBody>
              <a:bodyPr/>
              <a:lstStyle/>
              <a:p>
                <a:r>
                  <a:rPr lang="en-US">
                    <a:noFill/>
                  </a:rPr>
                  <a:t> </a:t>
                </a:r>
              </a:p>
            </p:txBody>
          </p:sp>
        </mc:Fallback>
      </mc:AlternateContent>
    </p:spTree>
    <p:extLst>
      <p:ext uri="{BB962C8B-B14F-4D97-AF65-F5344CB8AC3E}">
        <p14:creationId xmlns:p14="http://schemas.microsoft.com/office/powerpoint/2010/main" val="180886933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2470404" y="1608139"/>
            <a:ext cx="7359396" cy="4572000"/>
          </a:xfrm>
        </p:spPr>
        <p:txBody>
          <a:bodyPr/>
          <a:lstStyle/>
          <a:p>
            <a:pPr lvl="1"/>
            <a:endParaRPr lang="en-US" dirty="0"/>
          </a:p>
          <a:p>
            <a:pPr lvl="1"/>
            <a:endParaRPr lang="en-US" dirty="0"/>
          </a:p>
        </p:txBody>
      </p:sp>
      <p:sp>
        <p:nvSpPr>
          <p:cNvPr id="6" name="Title 1">
            <a:extLst>
              <a:ext uri="{FF2B5EF4-FFF2-40B4-BE49-F238E27FC236}">
                <a16:creationId xmlns:a16="http://schemas.microsoft.com/office/drawing/2014/main" id="{2447C70A-E8CD-4D7B-8C00-FF6EC3DCB236}"/>
              </a:ext>
            </a:extLst>
          </p:cNvPr>
          <p:cNvSpPr txBox="1">
            <a:spLocks/>
          </p:cNvSpPr>
          <p:nvPr/>
        </p:nvSpPr>
        <p:spPr>
          <a:xfrm>
            <a:off x="381000" y="171610"/>
            <a:ext cx="10573512"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Key Insight </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1F802931-4861-11EE-FE5D-795B2AF8AED3}"/>
                  </a:ext>
                </a:extLst>
              </p:cNvPr>
              <p:cNvSpPr txBox="1"/>
              <p:nvPr/>
            </p:nvSpPr>
            <p:spPr>
              <a:xfrm>
                <a:off x="533400" y="948850"/>
                <a:ext cx="10573512" cy="5657831"/>
              </a:xfrm>
              <a:prstGeom prst="rect">
                <a:avLst/>
              </a:prstGeom>
              <a:noFill/>
            </p:spPr>
            <p:txBody>
              <a:bodyPr wrap="square" rtlCol="0">
                <a:spAutoFit/>
              </a:bodyPr>
              <a:lstStyle/>
              <a:p>
                <a:pPr marL="342900" indent="-342900">
                  <a:buFont typeface="Arial" panose="020B0604020202020204" pitchFamily="34" charset="0"/>
                  <a:buChar char="•"/>
                </a:pPr>
                <a:r>
                  <a:rPr lang="en-CA" sz="2400" dirty="0">
                    <a:solidFill>
                      <a:schemeClr val="tx1"/>
                    </a:solidFill>
                    <a:latin typeface="Times New Roman" panose="02020603050405020304" pitchFamily="18" charset="0"/>
                    <a:cs typeface="Times New Roman" panose="02020603050405020304" pitchFamily="18" charset="0"/>
                  </a:rPr>
                  <a:t>Similar MC=MB conditions apply in this problem</a:t>
                </a:r>
              </a:p>
              <a:p>
                <a:pPr marL="342900" indent="-342900">
                  <a:buFont typeface="Arial" panose="020B0604020202020204" pitchFamily="34" charset="0"/>
                  <a:buChar char="•"/>
                </a:pPr>
                <a:r>
                  <a:rPr lang="en-CA" sz="2400" dirty="0">
                    <a:latin typeface="Times New Roman" panose="02020603050405020304" pitchFamily="18" charset="0"/>
                    <a:cs typeface="Times New Roman" panose="02020603050405020304" pitchFamily="18" charset="0"/>
                  </a:rPr>
                  <a:t>New equilibrium conditions determine how </a:t>
                </a:r>
                <a:r>
                  <a:rPr lang="en-CA" sz="2400" b="1" dirty="0">
                    <a:latin typeface="Times New Roman" panose="02020603050405020304" pitchFamily="18" charset="0"/>
                    <a:cs typeface="Times New Roman" panose="02020603050405020304" pitchFamily="18" charset="0"/>
                  </a:rPr>
                  <a:t>families divide up health production</a:t>
                </a:r>
              </a:p>
              <a:p>
                <a:pPr/>
                <a14:m>
                  <m:oMathPara xmlns:m="http://schemas.openxmlformats.org/officeDocument/2006/math">
                    <m:oMathParaPr>
                      <m:jc m:val="centerGroup"/>
                    </m:oMathParaPr>
                    <m:oMath xmlns:m="http://schemas.openxmlformats.org/officeDocument/2006/math">
                      <m:sSub>
                        <m:sSubPr>
                          <m:ctrlPr>
                            <a:rPr lang="en-CA" sz="2400" b="0" i="1" smtClean="0">
                              <a:solidFill>
                                <a:schemeClr val="tx1"/>
                              </a:solidFill>
                              <a:latin typeface="Cambria Math" panose="02040503050406030204" pitchFamily="18" charset="0"/>
                              <a:cs typeface="Times New Roman" panose="02020603050405020304" pitchFamily="18" charset="0"/>
                            </a:rPr>
                          </m:ctrlPr>
                        </m:sSubPr>
                        <m:e>
                          <m:r>
                            <a:rPr lang="en-CA" sz="2400" b="0" i="1" smtClean="0">
                              <a:solidFill>
                                <a:schemeClr val="tx1"/>
                              </a:solidFill>
                              <a:latin typeface="Cambria Math" panose="02040503050406030204" pitchFamily="18" charset="0"/>
                              <a:cs typeface="Times New Roman" panose="02020603050405020304" pitchFamily="18" charset="0"/>
                            </a:rPr>
                            <m:t>𝜆</m:t>
                          </m:r>
                        </m:e>
                        <m:sub>
                          <m:r>
                            <a:rPr lang="en-CA" sz="2400" b="0" i="1" smtClean="0">
                              <a:solidFill>
                                <a:schemeClr val="tx1"/>
                              </a:solidFill>
                              <a:latin typeface="Cambria Math" panose="02040503050406030204" pitchFamily="18" charset="0"/>
                              <a:cs typeface="Times New Roman" panose="02020603050405020304" pitchFamily="18" charset="0"/>
                            </a:rPr>
                            <m:t>𝑊</m:t>
                          </m:r>
                        </m:sub>
                      </m:sSub>
                      <m:r>
                        <a:rPr lang="en-CA" sz="2400" b="0" i="1" smtClean="0">
                          <a:solidFill>
                            <a:schemeClr val="tx1"/>
                          </a:solidFill>
                          <a:latin typeface="Cambria Math" panose="02040503050406030204" pitchFamily="18" charset="0"/>
                          <a:cs typeface="Times New Roman" panose="02020603050405020304" pitchFamily="18" charset="0"/>
                        </a:rPr>
                        <m:t>=</m:t>
                      </m:r>
                      <m:f>
                        <m:fPr>
                          <m:ctrlPr>
                            <a:rPr lang="en-CA" sz="2400" b="0" i="1" smtClean="0">
                              <a:solidFill>
                                <a:schemeClr val="tx1"/>
                              </a:solidFill>
                              <a:latin typeface="Cambria Math" panose="02040503050406030204" pitchFamily="18" charset="0"/>
                              <a:cs typeface="Times New Roman" panose="02020603050405020304" pitchFamily="18" charset="0"/>
                            </a:rPr>
                          </m:ctrlPr>
                        </m:fPr>
                        <m:num>
                          <m:sSub>
                            <m:sSubPr>
                              <m:ctrlPr>
                                <a:rPr lang="en-CA" sz="2400" b="0" i="1" smtClean="0">
                                  <a:solidFill>
                                    <a:schemeClr val="tx1"/>
                                  </a:solidFill>
                                  <a:latin typeface="Cambria Math" panose="02040503050406030204" pitchFamily="18" charset="0"/>
                                  <a:cs typeface="Times New Roman" panose="02020603050405020304" pitchFamily="18" charset="0"/>
                                </a:rPr>
                              </m:ctrlPr>
                            </m:sSubPr>
                            <m:e>
                              <m:r>
                                <a:rPr lang="en-CA" sz="2400" b="0" i="1" smtClean="0">
                                  <a:solidFill>
                                    <a:schemeClr val="tx1"/>
                                  </a:solidFill>
                                  <a:latin typeface="Cambria Math" panose="02040503050406030204" pitchFamily="18" charset="0"/>
                                  <a:cs typeface="Times New Roman" panose="02020603050405020304" pitchFamily="18" charset="0"/>
                                </a:rPr>
                                <m:t>𝜆</m:t>
                              </m:r>
                            </m:e>
                            <m:sub>
                              <m:r>
                                <a:rPr lang="en-CA" sz="2400" b="0" i="1" smtClean="0">
                                  <a:solidFill>
                                    <a:schemeClr val="tx1"/>
                                  </a:solidFill>
                                  <a:latin typeface="Cambria Math" panose="02040503050406030204" pitchFamily="18" charset="0"/>
                                  <a:cs typeface="Times New Roman" panose="02020603050405020304" pitchFamily="18" charset="0"/>
                                </a:rPr>
                                <m:t>𝐻</m:t>
                              </m:r>
                              <m:r>
                                <a:rPr lang="en-CA" sz="2400" b="0" i="1" smtClean="0">
                                  <a:solidFill>
                                    <a:schemeClr val="tx1"/>
                                  </a:solidFill>
                                  <a:latin typeface="Cambria Math" panose="02040503050406030204" pitchFamily="18" charset="0"/>
                                  <a:cs typeface="Times New Roman" panose="02020603050405020304" pitchFamily="18" charset="0"/>
                                </a:rPr>
                                <m:t>1</m:t>
                              </m:r>
                            </m:sub>
                          </m:sSub>
                        </m:num>
                        <m:den>
                          <m:sSub>
                            <m:sSubPr>
                              <m:ctrlPr>
                                <a:rPr lang="en-CA" sz="2400" b="0" i="1" smtClean="0">
                                  <a:solidFill>
                                    <a:schemeClr val="tx1"/>
                                  </a:solidFill>
                                  <a:latin typeface="Cambria Math" panose="02040503050406030204" pitchFamily="18" charset="0"/>
                                  <a:cs typeface="Times New Roman" panose="02020603050405020304" pitchFamily="18" charset="0"/>
                                </a:rPr>
                              </m:ctrlPr>
                            </m:sSubPr>
                            <m:e>
                              <m:r>
                                <a:rPr lang="en-CA" sz="2400" b="0" i="1" smtClean="0">
                                  <a:solidFill>
                                    <a:schemeClr val="tx1"/>
                                  </a:solidFill>
                                  <a:latin typeface="Cambria Math" panose="02040503050406030204" pitchFamily="18" charset="0"/>
                                  <a:cs typeface="Times New Roman" panose="02020603050405020304" pitchFamily="18" charset="0"/>
                                </a:rPr>
                                <m:t>𝜋</m:t>
                              </m:r>
                            </m:e>
                            <m:sub>
                              <m:r>
                                <a:rPr lang="en-CA" sz="2400" b="0" i="1" smtClean="0">
                                  <a:solidFill>
                                    <a:schemeClr val="tx1"/>
                                  </a:solidFill>
                                  <a:latin typeface="Cambria Math" panose="02040503050406030204" pitchFamily="18" charset="0"/>
                                  <a:cs typeface="Times New Roman" panose="02020603050405020304" pitchFamily="18" charset="0"/>
                                </a:rPr>
                                <m:t>1</m:t>
                              </m:r>
                            </m:sub>
                          </m:sSub>
                        </m:den>
                      </m:f>
                      <m:r>
                        <a:rPr lang="en-CA" sz="2400" b="0" i="1" smtClean="0">
                          <a:solidFill>
                            <a:schemeClr val="tx1"/>
                          </a:solidFill>
                          <a:latin typeface="Cambria Math" panose="02040503050406030204" pitchFamily="18" charset="0"/>
                          <a:cs typeface="Times New Roman" panose="02020603050405020304" pitchFamily="18" charset="0"/>
                        </a:rPr>
                        <m:t>=</m:t>
                      </m:r>
                      <m:f>
                        <m:fPr>
                          <m:ctrlPr>
                            <a:rPr lang="en-CA" sz="2400" b="0" i="1" smtClean="0">
                              <a:solidFill>
                                <a:schemeClr val="tx1"/>
                              </a:solidFill>
                              <a:latin typeface="Cambria Math" panose="02040503050406030204" pitchFamily="18" charset="0"/>
                              <a:cs typeface="Times New Roman" panose="02020603050405020304" pitchFamily="18" charset="0"/>
                            </a:rPr>
                          </m:ctrlPr>
                        </m:fPr>
                        <m:num>
                          <m:sSub>
                            <m:sSubPr>
                              <m:ctrlPr>
                                <a:rPr lang="en-CA" sz="2400" b="0" i="1" smtClean="0">
                                  <a:solidFill>
                                    <a:schemeClr val="tx1"/>
                                  </a:solidFill>
                                  <a:latin typeface="Cambria Math" panose="02040503050406030204" pitchFamily="18" charset="0"/>
                                  <a:cs typeface="Times New Roman" panose="02020603050405020304" pitchFamily="18" charset="0"/>
                                </a:rPr>
                              </m:ctrlPr>
                            </m:sSubPr>
                            <m:e>
                              <m:r>
                                <a:rPr lang="en-CA" sz="2400" b="0" i="1" smtClean="0">
                                  <a:solidFill>
                                    <a:schemeClr val="tx1"/>
                                  </a:solidFill>
                                  <a:latin typeface="Cambria Math" panose="02040503050406030204" pitchFamily="18" charset="0"/>
                                  <a:cs typeface="Times New Roman" panose="02020603050405020304" pitchFamily="18" charset="0"/>
                                </a:rPr>
                                <m:t>𝜆</m:t>
                              </m:r>
                            </m:e>
                            <m:sub>
                              <m:r>
                                <a:rPr lang="en-CA" sz="2400" b="0" i="1" smtClean="0">
                                  <a:solidFill>
                                    <a:schemeClr val="tx1"/>
                                  </a:solidFill>
                                  <a:latin typeface="Cambria Math" panose="02040503050406030204" pitchFamily="18" charset="0"/>
                                  <a:cs typeface="Times New Roman" panose="02020603050405020304" pitchFamily="18" charset="0"/>
                                </a:rPr>
                                <m:t>𝐻</m:t>
                              </m:r>
                              <m:r>
                                <a:rPr lang="en-CA" sz="2400" b="0" i="1" smtClean="0">
                                  <a:solidFill>
                                    <a:schemeClr val="tx1"/>
                                  </a:solidFill>
                                  <a:latin typeface="Cambria Math" panose="02040503050406030204" pitchFamily="18" charset="0"/>
                                  <a:cs typeface="Times New Roman" panose="02020603050405020304" pitchFamily="18" charset="0"/>
                                </a:rPr>
                                <m:t>2</m:t>
                              </m:r>
                            </m:sub>
                          </m:sSub>
                        </m:num>
                        <m:den>
                          <m:sSub>
                            <m:sSubPr>
                              <m:ctrlPr>
                                <a:rPr lang="en-CA" sz="2400" b="0" i="1" smtClean="0">
                                  <a:solidFill>
                                    <a:schemeClr val="tx1"/>
                                  </a:solidFill>
                                  <a:latin typeface="Cambria Math" panose="02040503050406030204" pitchFamily="18" charset="0"/>
                                  <a:cs typeface="Times New Roman" panose="02020603050405020304" pitchFamily="18" charset="0"/>
                                </a:rPr>
                              </m:ctrlPr>
                            </m:sSubPr>
                            <m:e>
                              <m:r>
                                <a:rPr lang="en-CA" sz="2400" b="0" i="1" smtClean="0">
                                  <a:solidFill>
                                    <a:schemeClr val="tx1"/>
                                  </a:solidFill>
                                  <a:latin typeface="Cambria Math" panose="02040503050406030204" pitchFamily="18" charset="0"/>
                                  <a:cs typeface="Times New Roman" panose="02020603050405020304" pitchFamily="18" charset="0"/>
                                </a:rPr>
                                <m:t>𝜋</m:t>
                              </m:r>
                            </m:e>
                            <m:sub>
                              <m:r>
                                <a:rPr lang="en-CA" sz="2400" b="0" i="1" smtClean="0">
                                  <a:solidFill>
                                    <a:schemeClr val="tx1"/>
                                  </a:solidFill>
                                  <a:latin typeface="Cambria Math" panose="02040503050406030204" pitchFamily="18" charset="0"/>
                                  <a:cs typeface="Times New Roman" panose="02020603050405020304" pitchFamily="18" charset="0"/>
                                </a:rPr>
                                <m:t>2</m:t>
                              </m:r>
                            </m:sub>
                          </m:sSub>
                        </m:den>
                      </m:f>
                      <m:r>
                        <a:rPr lang="en-CA" sz="2400" b="0" i="1" smtClean="0">
                          <a:solidFill>
                            <a:schemeClr val="tx1"/>
                          </a:solidFill>
                          <a:latin typeface="Cambria Math" panose="02040503050406030204" pitchFamily="18" charset="0"/>
                          <a:cs typeface="Times New Roman" panose="02020603050405020304" pitchFamily="18" charset="0"/>
                        </a:rPr>
                        <m:t>=</m:t>
                      </m:r>
                      <m:f>
                        <m:fPr>
                          <m:ctrlPr>
                            <a:rPr lang="en-CA" sz="2400" b="0" i="1" smtClean="0">
                              <a:solidFill>
                                <a:schemeClr val="tx1"/>
                              </a:solidFill>
                              <a:latin typeface="Cambria Math" panose="02040503050406030204" pitchFamily="18" charset="0"/>
                              <a:cs typeface="Times New Roman" panose="02020603050405020304" pitchFamily="18" charset="0"/>
                            </a:rPr>
                          </m:ctrlPr>
                        </m:fPr>
                        <m:num>
                          <m:sSub>
                            <m:sSubPr>
                              <m:ctrlPr>
                                <a:rPr lang="en-CA" sz="2400" b="0" i="1" smtClean="0">
                                  <a:solidFill>
                                    <a:schemeClr val="tx1"/>
                                  </a:solidFill>
                                  <a:latin typeface="Cambria Math" panose="02040503050406030204" pitchFamily="18" charset="0"/>
                                  <a:cs typeface="Times New Roman" panose="02020603050405020304" pitchFamily="18" charset="0"/>
                                </a:rPr>
                              </m:ctrlPr>
                            </m:sSubPr>
                            <m:e>
                              <m:r>
                                <a:rPr lang="en-CA" sz="2400" b="0" i="1" smtClean="0">
                                  <a:solidFill>
                                    <a:schemeClr val="tx1"/>
                                  </a:solidFill>
                                  <a:latin typeface="Cambria Math" panose="02040503050406030204" pitchFamily="18" charset="0"/>
                                  <a:cs typeface="Times New Roman" panose="02020603050405020304" pitchFamily="18" charset="0"/>
                                </a:rPr>
                                <m:t>𝜆</m:t>
                              </m:r>
                            </m:e>
                            <m:sub>
                              <m:r>
                                <a:rPr lang="en-CA" sz="2400" b="0" i="1" smtClean="0">
                                  <a:solidFill>
                                    <a:schemeClr val="tx1"/>
                                  </a:solidFill>
                                  <a:latin typeface="Cambria Math" panose="02040503050406030204" pitchFamily="18" charset="0"/>
                                  <a:cs typeface="Times New Roman" panose="02020603050405020304" pitchFamily="18" charset="0"/>
                                </a:rPr>
                                <m:t>𝐻𝐶</m:t>
                              </m:r>
                            </m:sub>
                          </m:sSub>
                        </m:num>
                        <m:den>
                          <m:sSub>
                            <m:sSubPr>
                              <m:ctrlPr>
                                <a:rPr lang="en-CA" sz="2400" b="0" i="1" smtClean="0">
                                  <a:solidFill>
                                    <a:schemeClr val="tx1"/>
                                  </a:solidFill>
                                  <a:latin typeface="Cambria Math" panose="02040503050406030204" pitchFamily="18" charset="0"/>
                                  <a:cs typeface="Times New Roman" panose="02020603050405020304" pitchFamily="18" charset="0"/>
                                </a:rPr>
                              </m:ctrlPr>
                            </m:sSubPr>
                            <m:e>
                              <m:r>
                                <a:rPr lang="en-CA" sz="2400" b="0" i="1" smtClean="0">
                                  <a:solidFill>
                                    <a:schemeClr val="tx1"/>
                                  </a:solidFill>
                                  <a:latin typeface="Cambria Math" panose="02040503050406030204" pitchFamily="18" charset="0"/>
                                  <a:cs typeface="Times New Roman" panose="02020603050405020304" pitchFamily="18" charset="0"/>
                                </a:rPr>
                                <m:t>𝜋</m:t>
                              </m:r>
                            </m:e>
                            <m:sub>
                              <m:r>
                                <a:rPr lang="en-CA" sz="2400" b="0" i="1" smtClean="0">
                                  <a:solidFill>
                                    <a:schemeClr val="tx1"/>
                                  </a:solidFill>
                                  <a:latin typeface="Cambria Math" panose="02040503050406030204" pitchFamily="18" charset="0"/>
                                  <a:cs typeface="Times New Roman" panose="02020603050405020304" pitchFamily="18" charset="0"/>
                                </a:rPr>
                                <m:t>𝐶</m:t>
                              </m:r>
                            </m:sub>
                          </m:sSub>
                        </m:den>
                      </m:f>
                      <m:r>
                        <a:rPr lang="en-CA" sz="2400" b="0" i="1" smtClean="0">
                          <a:solidFill>
                            <a:schemeClr val="tx1"/>
                          </a:solidFill>
                          <a:latin typeface="Cambria Math" panose="02040503050406030204" pitchFamily="18" charset="0"/>
                          <a:cs typeface="Times New Roman" panose="02020603050405020304" pitchFamily="18" charset="0"/>
                        </a:rPr>
                        <m:t> </m:t>
                      </m:r>
                      <m:d>
                        <m:dPr>
                          <m:ctrlPr>
                            <a:rPr lang="en-CA" sz="2400" b="0" i="1" smtClean="0">
                              <a:solidFill>
                                <a:schemeClr val="tx1"/>
                              </a:solidFill>
                              <a:latin typeface="Cambria Math" panose="02040503050406030204" pitchFamily="18" charset="0"/>
                              <a:cs typeface="Times New Roman" panose="02020603050405020304" pitchFamily="18" charset="0"/>
                            </a:rPr>
                          </m:ctrlPr>
                        </m:dPr>
                        <m:e>
                          <m:r>
                            <a:rPr lang="en-CA" sz="2400" b="0" i="1" smtClean="0">
                              <a:solidFill>
                                <a:schemeClr val="tx1"/>
                              </a:solidFill>
                              <a:latin typeface="Cambria Math" panose="02040503050406030204" pitchFamily="18" charset="0"/>
                              <a:cs typeface="Times New Roman" panose="02020603050405020304" pitchFamily="18" charset="0"/>
                            </a:rPr>
                            <m:t>1</m:t>
                          </m:r>
                        </m:e>
                      </m:d>
                    </m:oMath>
                  </m:oMathPara>
                </a14:m>
                <a:endParaRPr lang="en-CA" sz="2400" dirty="0">
                  <a:solidFill>
                    <a:schemeClr val="tx1"/>
                  </a:solidFill>
                  <a:latin typeface="Times New Roman" panose="02020603050405020304" pitchFamily="18" charset="0"/>
                  <a:cs typeface="Times New Roman" panose="02020603050405020304" pitchFamily="18" charset="0"/>
                </a:endParaRPr>
              </a:p>
              <a:p>
                <a:pPr algn="l"/>
                <a:r>
                  <a:rPr lang="en-CA" sz="2400" dirty="0">
                    <a:latin typeface="Times New Roman" panose="02020603050405020304" pitchFamily="18" charset="0"/>
                    <a:cs typeface="Times New Roman" panose="02020603050405020304" pitchFamily="18" charset="0"/>
                  </a:rPr>
                  <a:t>Where </a:t>
                </a:r>
                <a14:m>
                  <m:oMath xmlns:m="http://schemas.openxmlformats.org/officeDocument/2006/math">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𝜆</m:t>
                        </m:r>
                      </m:e>
                      <m:sub>
                        <m:r>
                          <a:rPr lang="en-CA" sz="2400" b="0" i="1" smtClean="0">
                            <a:latin typeface="Cambria Math" panose="02040503050406030204" pitchFamily="18" charset="0"/>
                            <a:cs typeface="Times New Roman" panose="02020603050405020304" pitchFamily="18" charset="0"/>
                          </a:rPr>
                          <m:t>𝑊</m:t>
                        </m:r>
                      </m:sub>
                    </m:sSub>
                  </m:oMath>
                </a14:m>
                <a:r>
                  <a:rPr lang="en-CA" sz="2400" dirty="0">
                    <a:latin typeface="Times New Roman" panose="02020603050405020304" pitchFamily="18" charset="0"/>
                    <a:cs typeface="Times New Roman" panose="02020603050405020304" pitchFamily="18" charset="0"/>
                  </a:rPr>
                  <a:t> is marginal utility of wealth </a:t>
                </a:r>
              </a:p>
              <a:p>
                <a:pPr marL="342900" indent="-342900" algn="l">
                  <a:buFont typeface="Arial" panose="020B0604020202020204" pitchFamily="34" charset="0"/>
                  <a:buChar char="•"/>
                </a:pPr>
                <a14:m>
                  <m:oMath xmlns:m="http://schemas.openxmlformats.org/officeDocument/2006/math">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𝜆</m:t>
                        </m:r>
                      </m:e>
                      <m:sub>
                        <m:r>
                          <a:rPr lang="en-CA" sz="2400" b="0" i="1" smtClean="0">
                            <a:latin typeface="Cambria Math" panose="02040503050406030204" pitchFamily="18" charset="0"/>
                            <a:cs typeface="Times New Roman" panose="02020603050405020304" pitchFamily="18" charset="0"/>
                          </a:rPr>
                          <m:t>𝐻𝑖</m:t>
                        </m:r>
                      </m:sub>
                    </m:sSub>
                  </m:oMath>
                </a14:m>
                <a:r>
                  <a:rPr lang="en-CA" sz="2400" dirty="0">
                    <a:latin typeface="Times New Roman" panose="02020603050405020304" pitchFamily="18" charset="0"/>
                    <a:cs typeface="Times New Roman" panose="02020603050405020304" pitchFamily="18" charset="0"/>
                  </a:rPr>
                  <a:t> is marginal utility of health (over the lifetime) </a:t>
                </a:r>
              </a:p>
              <a:p>
                <a:pPr marL="342900" indent="-342900" algn="l">
                  <a:buFont typeface="Arial" panose="020B0604020202020204" pitchFamily="34" charset="0"/>
                  <a:buChar char="•"/>
                </a:pPr>
                <a14:m>
                  <m:oMath xmlns:m="http://schemas.openxmlformats.org/officeDocument/2006/math">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𝜋</m:t>
                        </m:r>
                      </m:e>
                      <m:sub>
                        <m:r>
                          <a:rPr lang="en-CA" sz="2400" b="0" i="1" smtClean="0">
                            <a:latin typeface="Cambria Math" panose="02040503050406030204" pitchFamily="18" charset="0"/>
                            <a:cs typeface="Times New Roman" panose="02020603050405020304" pitchFamily="18" charset="0"/>
                          </a:rPr>
                          <m:t>𝑖</m:t>
                        </m:r>
                      </m:sub>
                    </m:sSub>
                  </m:oMath>
                </a14:m>
                <a:r>
                  <a:rPr lang="en-CA" sz="2400" dirty="0">
                    <a:latin typeface="Times New Roman" panose="02020603050405020304" pitchFamily="18" charset="0"/>
                    <a:cs typeface="Times New Roman" panose="02020603050405020304" pitchFamily="18" charset="0"/>
                  </a:rPr>
                  <a:t> is effective price of health</a:t>
                </a:r>
              </a:p>
              <a:p>
                <a:pPr marL="342900" indent="-342900" algn="l">
                  <a:buFont typeface="Arial" panose="020B0604020202020204" pitchFamily="34" charset="0"/>
                  <a:buChar char="•"/>
                </a:pPr>
                <a:r>
                  <a:rPr lang="en-CA" sz="2400" i="1" dirty="0">
                    <a:solidFill>
                      <a:schemeClr val="accent2">
                        <a:lumMod val="75000"/>
                      </a:schemeClr>
                    </a:solidFill>
                    <a:latin typeface="Times New Roman" panose="02020603050405020304" pitchFamily="18" charset="0"/>
                    <a:cs typeface="Times New Roman" panose="02020603050405020304" pitchFamily="18" charset="0"/>
                  </a:rPr>
                  <a:t>What does this look like? Does this mean </a:t>
                </a:r>
                <a14:m>
                  <m:oMath xmlns:m="http://schemas.openxmlformats.org/officeDocument/2006/math">
                    <m:sSub>
                      <m:sSubPr>
                        <m:ctrlPr>
                          <a:rPr lang="en-CA" sz="2400" b="0" i="1" smtClean="0">
                            <a:solidFill>
                              <a:schemeClr val="accent2">
                                <a:lumMod val="75000"/>
                              </a:schemeClr>
                            </a:solidFill>
                            <a:latin typeface="Cambria Math" panose="02040503050406030204" pitchFamily="18" charset="0"/>
                            <a:cs typeface="Times New Roman" panose="02020603050405020304" pitchFamily="18" charset="0"/>
                          </a:rPr>
                        </m:ctrlPr>
                      </m:sSubPr>
                      <m:e>
                        <m:r>
                          <a:rPr lang="en-CA" sz="2400" b="0" i="1" smtClean="0">
                            <a:solidFill>
                              <a:schemeClr val="accent2">
                                <a:lumMod val="75000"/>
                              </a:schemeClr>
                            </a:solidFill>
                            <a:latin typeface="Cambria Math" panose="02040503050406030204" pitchFamily="18" charset="0"/>
                            <a:cs typeface="Times New Roman" panose="02020603050405020304" pitchFamily="18" charset="0"/>
                          </a:rPr>
                          <m:t>𝐻</m:t>
                        </m:r>
                      </m:e>
                      <m:sub>
                        <m:r>
                          <a:rPr lang="en-CA" sz="2400" b="0" i="1" smtClean="0">
                            <a:solidFill>
                              <a:schemeClr val="accent2">
                                <a:lumMod val="75000"/>
                              </a:schemeClr>
                            </a:solidFill>
                            <a:latin typeface="Cambria Math" panose="02040503050406030204" pitchFamily="18" charset="0"/>
                            <a:cs typeface="Times New Roman" panose="02020603050405020304" pitchFamily="18" charset="0"/>
                          </a:rPr>
                          <m:t>𝑖</m:t>
                        </m:r>
                      </m:sub>
                    </m:sSub>
                  </m:oMath>
                </a14:m>
                <a:r>
                  <a:rPr lang="en-CA" sz="2400" i="1" dirty="0">
                    <a:solidFill>
                      <a:schemeClr val="accent2">
                        <a:lumMod val="75000"/>
                      </a:schemeClr>
                    </a:solidFill>
                    <a:latin typeface="Times New Roman" panose="02020603050405020304" pitchFamily="18" charset="0"/>
                    <a:cs typeface="Times New Roman" panose="02020603050405020304" pitchFamily="18" charset="0"/>
                  </a:rPr>
                  <a:t> is equal for all family members?</a:t>
                </a:r>
              </a:p>
              <a:p>
                <a:pPr marL="342900" indent="-342900" algn="l">
                  <a:buFont typeface="Arial" panose="020B0604020202020204" pitchFamily="34" charset="0"/>
                  <a:buChar char="•"/>
                </a:pPr>
                <a:endParaRPr lang="en-CA" sz="2400" i="1" dirty="0">
                  <a:solidFill>
                    <a:schemeClr val="accent2">
                      <a:lumMod val="75000"/>
                    </a:schemeClr>
                  </a:solidFill>
                  <a:latin typeface="Times New Roman" panose="02020603050405020304" pitchFamily="18" charset="0"/>
                  <a:cs typeface="Times New Roman" panose="02020603050405020304" pitchFamily="18" charset="0"/>
                </a:endParaRPr>
              </a:p>
              <a:p>
                <a:pPr marL="342900" indent="-342900" algn="l">
                  <a:buFont typeface="Arial" panose="020B0604020202020204" pitchFamily="34" charset="0"/>
                  <a:buChar char="•"/>
                </a:pPr>
                <a:r>
                  <a:rPr lang="en-CA" sz="2400" dirty="0">
                    <a:solidFill>
                      <a:schemeClr val="tx1"/>
                    </a:solidFill>
                    <a:latin typeface="Times New Roman" panose="02020603050405020304" pitchFamily="18" charset="0"/>
                    <a:cs typeface="Times New Roman" panose="02020603050405020304" pitchFamily="18" charset="0"/>
                  </a:rPr>
                  <a:t>Note that you can rearrange (1) to get </a:t>
                </a:r>
                <a14:m>
                  <m:oMath xmlns:m="http://schemas.openxmlformats.org/officeDocument/2006/math">
                    <m:sSub>
                      <m:sSubPr>
                        <m:ctrlPr>
                          <a:rPr lang="en-CA" sz="2400" b="0" i="1" smtClean="0">
                            <a:solidFill>
                              <a:schemeClr val="tx1"/>
                            </a:solidFill>
                            <a:latin typeface="Cambria Math" panose="02040503050406030204" pitchFamily="18" charset="0"/>
                            <a:cs typeface="Times New Roman" panose="02020603050405020304" pitchFamily="18" charset="0"/>
                          </a:rPr>
                        </m:ctrlPr>
                      </m:sSubPr>
                      <m:e>
                        <m:r>
                          <a:rPr lang="en-CA" sz="2400" b="0" i="1" smtClean="0">
                            <a:solidFill>
                              <a:schemeClr val="tx1"/>
                            </a:solidFill>
                            <a:latin typeface="Cambria Math" panose="02040503050406030204" pitchFamily="18" charset="0"/>
                            <a:cs typeface="Times New Roman" panose="02020603050405020304" pitchFamily="18" charset="0"/>
                          </a:rPr>
                          <m:t>𝜆</m:t>
                        </m:r>
                      </m:e>
                      <m:sub>
                        <m:r>
                          <a:rPr lang="en-CA" sz="2400" b="0" i="1" smtClean="0">
                            <a:solidFill>
                              <a:schemeClr val="tx1"/>
                            </a:solidFill>
                            <a:latin typeface="Cambria Math" panose="02040503050406030204" pitchFamily="18" charset="0"/>
                            <a:cs typeface="Times New Roman" panose="02020603050405020304" pitchFamily="18" charset="0"/>
                          </a:rPr>
                          <m:t>𝑊</m:t>
                        </m:r>
                      </m:sub>
                    </m:sSub>
                    <m:sSub>
                      <m:sSubPr>
                        <m:ctrlPr>
                          <a:rPr lang="en-CA" sz="2400" b="0" i="1" smtClean="0">
                            <a:solidFill>
                              <a:schemeClr val="tx1"/>
                            </a:solidFill>
                            <a:latin typeface="Cambria Math" panose="02040503050406030204" pitchFamily="18" charset="0"/>
                            <a:cs typeface="Times New Roman" panose="02020603050405020304" pitchFamily="18" charset="0"/>
                          </a:rPr>
                        </m:ctrlPr>
                      </m:sSubPr>
                      <m:e>
                        <m:r>
                          <a:rPr lang="en-CA" sz="2400" b="0" i="1" smtClean="0">
                            <a:solidFill>
                              <a:schemeClr val="tx1"/>
                            </a:solidFill>
                            <a:latin typeface="Cambria Math" panose="02040503050406030204" pitchFamily="18" charset="0"/>
                            <a:cs typeface="Times New Roman" panose="02020603050405020304" pitchFamily="18" charset="0"/>
                          </a:rPr>
                          <m:t>𝜋</m:t>
                        </m:r>
                      </m:e>
                      <m:sub>
                        <m:r>
                          <a:rPr lang="en-CA" sz="2400" b="0" i="1" smtClean="0">
                            <a:solidFill>
                              <a:schemeClr val="tx1"/>
                            </a:solidFill>
                            <a:latin typeface="Cambria Math" panose="02040503050406030204" pitchFamily="18" charset="0"/>
                            <a:cs typeface="Times New Roman" panose="02020603050405020304" pitchFamily="18" charset="0"/>
                          </a:rPr>
                          <m:t>𝑐</m:t>
                        </m:r>
                      </m:sub>
                    </m:sSub>
                    <m:r>
                      <a:rPr lang="en-CA" sz="2400" b="0" i="1" smtClean="0">
                        <a:solidFill>
                          <a:schemeClr val="tx1"/>
                        </a:solidFill>
                        <a:latin typeface="Cambria Math" panose="02040503050406030204" pitchFamily="18" charset="0"/>
                        <a:cs typeface="Times New Roman" panose="02020603050405020304" pitchFamily="18" charset="0"/>
                      </a:rPr>
                      <m:t>=</m:t>
                    </m:r>
                    <m:sSub>
                      <m:sSubPr>
                        <m:ctrlPr>
                          <a:rPr lang="en-CA" sz="2400" b="0" i="1" smtClean="0">
                            <a:solidFill>
                              <a:schemeClr val="tx1"/>
                            </a:solidFill>
                            <a:latin typeface="Cambria Math" panose="02040503050406030204" pitchFamily="18" charset="0"/>
                            <a:cs typeface="Times New Roman" panose="02020603050405020304" pitchFamily="18" charset="0"/>
                          </a:rPr>
                        </m:ctrlPr>
                      </m:sSubPr>
                      <m:e>
                        <m:r>
                          <a:rPr lang="en-CA" sz="2400" b="0" i="1" smtClean="0">
                            <a:solidFill>
                              <a:schemeClr val="tx1"/>
                            </a:solidFill>
                            <a:latin typeface="Cambria Math" panose="02040503050406030204" pitchFamily="18" charset="0"/>
                            <a:cs typeface="Times New Roman" panose="02020603050405020304" pitchFamily="18" charset="0"/>
                          </a:rPr>
                          <m:t>𝜆</m:t>
                        </m:r>
                      </m:e>
                      <m:sub>
                        <m:r>
                          <a:rPr lang="en-CA" sz="2400" b="0" i="1" smtClean="0">
                            <a:solidFill>
                              <a:schemeClr val="tx1"/>
                            </a:solidFill>
                            <a:latin typeface="Cambria Math" panose="02040503050406030204" pitchFamily="18" charset="0"/>
                            <a:cs typeface="Times New Roman" panose="02020603050405020304" pitchFamily="18" charset="0"/>
                          </a:rPr>
                          <m:t>𝐻𝑐</m:t>
                        </m:r>
                      </m:sub>
                    </m:sSub>
                  </m:oMath>
                </a14:m>
                <a:endParaRPr lang="en-CA" sz="2400" dirty="0">
                  <a:solidFill>
                    <a:schemeClr val="tx1"/>
                  </a:solidFill>
                  <a:latin typeface="Times New Roman" panose="02020603050405020304" pitchFamily="18" charset="0"/>
                  <a:cs typeface="Times New Roman" panose="02020603050405020304" pitchFamily="18" charset="0"/>
                </a:endParaRPr>
              </a:p>
              <a:p>
                <a:pPr marL="800100" lvl="1" indent="-342900">
                  <a:buFont typeface="Arial" panose="020B0604020202020204" pitchFamily="34" charset="0"/>
                  <a:buChar char="•"/>
                </a:pPr>
                <a:r>
                  <a:rPr lang="en-CA" sz="2400" dirty="0">
                    <a:solidFill>
                      <a:schemeClr val="tx1"/>
                    </a:solidFill>
                    <a:latin typeface="Times New Roman" panose="02020603050405020304" pitchFamily="18" charset="0"/>
                    <a:cs typeface="Times New Roman" panose="02020603050405020304" pitchFamily="18" charset="0"/>
                  </a:rPr>
                  <a:t>Families whose wealth constraint is binding (</a:t>
                </a:r>
                <a14:m>
                  <m:oMath xmlns:m="http://schemas.openxmlformats.org/officeDocument/2006/math">
                    <m:sSub>
                      <m:sSubPr>
                        <m:ctrlPr>
                          <a:rPr lang="en-CA" sz="2400" b="0" i="1" smtClean="0">
                            <a:solidFill>
                              <a:schemeClr val="tx1"/>
                            </a:solidFill>
                            <a:latin typeface="Cambria Math" panose="02040503050406030204" pitchFamily="18" charset="0"/>
                            <a:cs typeface="Times New Roman" panose="02020603050405020304" pitchFamily="18" charset="0"/>
                          </a:rPr>
                        </m:ctrlPr>
                      </m:sSubPr>
                      <m:e>
                        <m:r>
                          <a:rPr lang="en-CA" sz="2400" b="0" i="1" smtClean="0">
                            <a:solidFill>
                              <a:schemeClr val="tx1"/>
                            </a:solidFill>
                            <a:latin typeface="Cambria Math" panose="02040503050406030204" pitchFamily="18" charset="0"/>
                            <a:cs typeface="Times New Roman" panose="02020603050405020304" pitchFamily="18" charset="0"/>
                          </a:rPr>
                          <m:t>𝜆</m:t>
                        </m:r>
                      </m:e>
                      <m:sub>
                        <m:r>
                          <a:rPr lang="en-CA" sz="2400" b="0" i="1" smtClean="0">
                            <a:solidFill>
                              <a:schemeClr val="tx1"/>
                            </a:solidFill>
                            <a:latin typeface="Cambria Math" panose="02040503050406030204" pitchFamily="18" charset="0"/>
                            <a:cs typeface="Times New Roman" panose="02020603050405020304" pitchFamily="18" charset="0"/>
                          </a:rPr>
                          <m:t>𝑊</m:t>
                        </m:r>
                      </m:sub>
                    </m:sSub>
                    <m:r>
                      <a:rPr lang="en-CA" sz="2400" b="0" i="1" smtClean="0">
                        <a:solidFill>
                          <a:schemeClr val="tx1"/>
                        </a:solidFill>
                        <a:latin typeface="Cambria Math" panose="02040503050406030204" pitchFamily="18" charset="0"/>
                        <a:cs typeface="Times New Roman" panose="02020603050405020304" pitchFamily="18" charset="0"/>
                      </a:rPr>
                      <m:t>&gt;0)</m:t>
                    </m:r>
                  </m:oMath>
                </a14:m>
                <a:r>
                  <a:rPr lang="en-CA" sz="2400" dirty="0">
                    <a:solidFill>
                      <a:schemeClr val="tx1"/>
                    </a:solidFill>
                    <a:latin typeface="Times New Roman" panose="02020603050405020304" pitchFamily="18" charset="0"/>
                    <a:cs typeface="Times New Roman" panose="02020603050405020304" pitchFamily="18" charset="0"/>
                  </a:rPr>
                  <a:t> value marginal change in child’s health </a:t>
                </a:r>
                <a:r>
                  <a:rPr lang="en-CA" sz="2400" i="1" dirty="0">
                    <a:solidFill>
                      <a:schemeClr val="tx1"/>
                    </a:solidFill>
                    <a:latin typeface="Times New Roman" panose="02020603050405020304" pitchFamily="18" charset="0"/>
                    <a:cs typeface="Times New Roman" panose="02020603050405020304" pitchFamily="18" charset="0"/>
                  </a:rPr>
                  <a:t>more </a:t>
                </a:r>
                <a:r>
                  <a:rPr lang="en-CA" sz="2400" dirty="0">
                    <a:solidFill>
                      <a:schemeClr val="tx1"/>
                    </a:solidFill>
                    <a:latin typeface="Times New Roman" panose="02020603050405020304" pitchFamily="18" charset="0"/>
                    <a:cs typeface="Times New Roman" panose="02020603050405020304" pitchFamily="18" charset="0"/>
                  </a:rPr>
                  <a:t>than unconstrained (wealthy) families. </a:t>
                </a:r>
              </a:p>
              <a:p>
                <a:pPr marL="800100" lvl="1" indent="-342900">
                  <a:buFont typeface="Arial" panose="020B0604020202020204" pitchFamily="34" charset="0"/>
                  <a:buChar char="•"/>
                </a:pPr>
                <a:r>
                  <a:rPr lang="en-CA" sz="2400" dirty="0">
                    <a:solidFill>
                      <a:schemeClr val="tx1"/>
                    </a:solidFill>
                    <a:latin typeface="Times New Roman" panose="02020603050405020304" pitchFamily="18" charset="0"/>
                    <a:cs typeface="Times New Roman" panose="02020603050405020304" pitchFamily="18" charset="0"/>
                  </a:rPr>
                  <a:t>Further, children with unhealthy parents tend to be less healthy, so should also value more investments. </a:t>
                </a:r>
                <a:r>
                  <a:rPr lang="en-CA" sz="2400" u="sng" dirty="0">
                    <a:latin typeface="Times New Roman" panose="02020603050405020304" pitchFamily="18" charset="0"/>
                    <a:cs typeface="Times New Roman" panose="02020603050405020304" pitchFamily="18" charset="0"/>
                  </a:rPr>
                  <a:t>Does this make sense as a prediction? </a:t>
                </a:r>
                <a:endParaRPr lang="en-CA" sz="24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2" name="TextBox 1">
                <a:extLst>
                  <a:ext uri="{FF2B5EF4-FFF2-40B4-BE49-F238E27FC236}">
                    <a16:creationId xmlns:a16="http://schemas.microsoft.com/office/drawing/2014/main" id="{1F802931-4861-11EE-FE5D-795B2AF8AED3}"/>
                  </a:ext>
                </a:extLst>
              </p:cNvPr>
              <p:cNvSpPr txBox="1">
                <a:spLocks noRot="1" noChangeAspect="1" noMove="1" noResize="1" noEditPoints="1" noAdjustHandles="1" noChangeArrowheads="1" noChangeShapeType="1" noTextEdit="1"/>
              </p:cNvSpPr>
              <p:nvPr/>
            </p:nvSpPr>
            <p:spPr>
              <a:xfrm>
                <a:off x="533400" y="948850"/>
                <a:ext cx="10573512" cy="5657831"/>
              </a:xfrm>
              <a:prstGeom prst="rect">
                <a:avLst/>
              </a:prstGeom>
              <a:blipFill>
                <a:blip r:embed="rId3"/>
                <a:stretch>
                  <a:fillRect l="-923" t="-862" r="-980" b="-1509"/>
                </a:stretch>
              </a:blipFill>
            </p:spPr>
            <p:txBody>
              <a:bodyPr/>
              <a:lstStyle/>
              <a:p>
                <a:r>
                  <a:rPr lang="en-US">
                    <a:noFill/>
                  </a:rPr>
                  <a:t> </a:t>
                </a:r>
              </a:p>
            </p:txBody>
          </p:sp>
        </mc:Fallback>
      </mc:AlternateContent>
    </p:spTree>
    <p:extLst>
      <p:ext uri="{BB962C8B-B14F-4D97-AF65-F5344CB8AC3E}">
        <p14:creationId xmlns:p14="http://schemas.microsoft.com/office/powerpoint/2010/main" val="346338380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2470404" y="1608139"/>
            <a:ext cx="7359396" cy="4572000"/>
          </a:xfrm>
        </p:spPr>
        <p:txBody>
          <a:bodyPr/>
          <a:lstStyle/>
          <a:p>
            <a:pPr lvl="1"/>
            <a:endParaRPr lang="en-US" dirty="0"/>
          </a:p>
          <a:p>
            <a:pPr lvl="1"/>
            <a:endParaRPr lang="en-US" dirty="0"/>
          </a:p>
        </p:txBody>
      </p:sp>
      <p:sp>
        <p:nvSpPr>
          <p:cNvPr id="6" name="Title 1">
            <a:extLst>
              <a:ext uri="{FF2B5EF4-FFF2-40B4-BE49-F238E27FC236}">
                <a16:creationId xmlns:a16="http://schemas.microsoft.com/office/drawing/2014/main" id="{2447C70A-E8CD-4D7B-8C00-FF6EC3DCB236}"/>
              </a:ext>
            </a:extLst>
          </p:cNvPr>
          <p:cNvSpPr txBox="1">
            <a:spLocks/>
          </p:cNvSpPr>
          <p:nvPr/>
        </p:nvSpPr>
        <p:spPr>
          <a:xfrm>
            <a:off x="381000" y="171610"/>
            <a:ext cx="10573512"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Main Model Takeaways</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1F802931-4861-11EE-FE5D-795B2AF8AED3}"/>
                  </a:ext>
                </a:extLst>
              </p:cNvPr>
              <p:cNvSpPr txBox="1"/>
              <p:nvPr/>
            </p:nvSpPr>
            <p:spPr>
              <a:xfrm>
                <a:off x="533400" y="948850"/>
                <a:ext cx="10573512" cy="3416320"/>
              </a:xfrm>
              <a:prstGeom prst="rect">
                <a:avLst/>
              </a:prstGeom>
              <a:noFill/>
            </p:spPr>
            <p:txBody>
              <a:bodyPr wrap="square" rtlCol="0">
                <a:spAutoFit/>
              </a:bodyPr>
              <a:lstStyle/>
              <a:p>
                <a:pPr marL="342900" indent="-342900">
                  <a:buFont typeface="Arial" panose="020B0604020202020204" pitchFamily="34" charset="0"/>
                  <a:buChar char="•"/>
                </a:pPr>
                <a:r>
                  <a:rPr lang="en-CA" sz="2400" dirty="0">
                    <a:latin typeface="Times New Roman" panose="02020603050405020304" pitchFamily="18" charset="0"/>
                    <a:cs typeface="Times New Roman" panose="02020603050405020304" pitchFamily="18" charset="0"/>
                  </a:rPr>
                  <a:t>So why do we care? </a:t>
                </a:r>
              </a:p>
              <a:p>
                <a:pPr marL="800100" lvl="1" indent="-342900">
                  <a:buFont typeface="Arial" panose="020B0604020202020204" pitchFamily="34" charset="0"/>
                  <a:buChar char="•"/>
                </a:pPr>
                <a:r>
                  <a:rPr lang="en-CA" sz="2400" dirty="0">
                    <a:latin typeface="Times New Roman" panose="02020603050405020304" pitchFamily="18" charset="0"/>
                    <a:cs typeface="Times New Roman" panose="02020603050405020304" pitchFamily="18" charset="0"/>
                  </a:rPr>
                  <a:t>Health spills over across families, particularly from parents </a:t>
                </a:r>
                <a14:m>
                  <m:oMath xmlns:m="http://schemas.openxmlformats.org/officeDocument/2006/math">
                    <m:r>
                      <a:rPr lang="en-CA" sz="2400" b="0" i="1" smtClean="0">
                        <a:latin typeface="Cambria Math" panose="02040503050406030204" pitchFamily="18" charset="0"/>
                        <a:cs typeface="Times New Roman" panose="02020603050405020304" pitchFamily="18" charset="0"/>
                      </a:rPr>
                      <m:t>→</m:t>
                    </m:r>
                  </m:oMath>
                </a14:m>
                <a:r>
                  <a:rPr lang="en-CA" sz="2400" dirty="0">
                    <a:latin typeface="Times New Roman" panose="02020603050405020304" pitchFamily="18" charset="0"/>
                    <a:cs typeface="Times New Roman" panose="02020603050405020304" pitchFamily="18" charset="0"/>
                  </a:rPr>
                  <a:t> children</a:t>
                </a:r>
              </a:p>
              <a:p>
                <a:pPr marL="800100" lvl="1" indent="-342900">
                  <a:buFont typeface="Arial" panose="020B0604020202020204" pitchFamily="34" charset="0"/>
                  <a:buChar char="•"/>
                </a:pPr>
                <a:r>
                  <a:rPr lang="en-CA" sz="2400" dirty="0">
                    <a:latin typeface="Times New Roman" panose="02020603050405020304" pitchFamily="18" charset="0"/>
                    <a:cs typeface="Times New Roman" panose="02020603050405020304" pitchFamily="18" charset="0"/>
                  </a:rPr>
                  <a:t>This can further compound the long-term dynamics of health production!</a:t>
                </a:r>
              </a:p>
              <a:p>
                <a:pPr marL="800100" lvl="1" indent="-342900">
                  <a:buFont typeface="Arial" panose="020B0604020202020204" pitchFamily="34" charset="0"/>
                  <a:buChar char="•"/>
                </a:pPr>
                <a:r>
                  <a:rPr lang="en-CA" sz="2400" dirty="0">
                    <a:latin typeface="Times New Roman" panose="02020603050405020304" pitchFamily="18" charset="0"/>
                    <a:cs typeface="Times New Roman" panose="02020603050405020304" pitchFamily="18" charset="0"/>
                  </a:rPr>
                  <a:t>Does this contribute to health disparities? </a:t>
                </a:r>
              </a:p>
              <a:p>
                <a:pPr marL="800100" lvl="1" indent="-342900">
                  <a:buFont typeface="Arial" panose="020B0604020202020204" pitchFamily="34" charset="0"/>
                  <a:buChar char="•"/>
                </a:pPr>
                <a:endParaRPr lang="en-CA" sz="24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CA" sz="2400" dirty="0">
                    <a:latin typeface="Times New Roman" panose="02020603050405020304" pitchFamily="18" charset="0"/>
                    <a:cs typeface="Times New Roman" panose="02020603050405020304" pitchFamily="18" charset="0"/>
                  </a:rPr>
                  <a:t>What other extensions might be interesting? </a:t>
                </a:r>
              </a:p>
              <a:p>
                <a:pPr marL="800100" lvl="1" indent="-342900">
                  <a:buFont typeface="Arial" panose="020B0604020202020204" pitchFamily="34" charset="0"/>
                  <a:buChar char="•"/>
                </a:pPr>
                <a:r>
                  <a:rPr lang="en-CA" sz="2400" dirty="0">
                    <a:latin typeface="Times New Roman" panose="02020603050405020304" pitchFamily="18" charset="0"/>
                    <a:cs typeface="Times New Roman" panose="02020603050405020304" pitchFamily="18" charset="0"/>
                  </a:rPr>
                  <a:t>How chronic conditions affect investment within households? </a:t>
                </a:r>
              </a:p>
              <a:p>
                <a:pPr marL="800100" lvl="1" indent="-342900">
                  <a:buFont typeface="Arial" panose="020B0604020202020204" pitchFamily="34" charset="0"/>
                  <a:buChar char="•"/>
                </a:pPr>
                <a:r>
                  <a:rPr lang="en-CA" sz="2400" dirty="0">
                    <a:latin typeface="Times New Roman" panose="02020603050405020304" pitchFamily="18" charset="0"/>
                    <a:cs typeface="Times New Roman" panose="02020603050405020304" pitchFamily="18" charset="0"/>
                  </a:rPr>
                  <a:t>Others? </a:t>
                </a:r>
              </a:p>
              <a:p>
                <a:pPr marL="342900" indent="-342900">
                  <a:buFont typeface="Arial" panose="020B0604020202020204" pitchFamily="34" charset="0"/>
                  <a:buChar char="•"/>
                </a:pPr>
                <a:endParaRPr lang="en-CA" sz="2400" dirty="0">
                  <a:latin typeface="Times New Roman" panose="02020603050405020304" pitchFamily="18" charset="0"/>
                  <a:cs typeface="Times New Roman" panose="02020603050405020304" pitchFamily="18" charset="0"/>
                </a:endParaRPr>
              </a:p>
            </p:txBody>
          </p:sp>
        </mc:Choice>
        <mc:Fallback xmlns="">
          <p:sp>
            <p:nvSpPr>
              <p:cNvPr id="2" name="TextBox 1">
                <a:extLst>
                  <a:ext uri="{FF2B5EF4-FFF2-40B4-BE49-F238E27FC236}">
                    <a16:creationId xmlns:a16="http://schemas.microsoft.com/office/drawing/2014/main" id="{1F802931-4861-11EE-FE5D-795B2AF8AED3}"/>
                  </a:ext>
                </a:extLst>
              </p:cNvPr>
              <p:cNvSpPr txBox="1">
                <a:spLocks noRot="1" noChangeAspect="1" noMove="1" noResize="1" noEditPoints="1" noAdjustHandles="1" noChangeArrowheads="1" noChangeShapeType="1" noTextEdit="1"/>
              </p:cNvSpPr>
              <p:nvPr/>
            </p:nvSpPr>
            <p:spPr>
              <a:xfrm>
                <a:off x="533400" y="948850"/>
                <a:ext cx="10573512" cy="3416320"/>
              </a:xfrm>
              <a:prstGeom prst="rect">
                <a:avLst/>
              </a:prstGeom>
              <a:blipFill>
                <a:blip r:embed="rId3"/>
                <a:stretch>
                  <a:fillRect l="-807" t="-1429"/>
                </a:stretch>
              </a:blipFill>
            </p:spPr>
            <p:txBody>
              <a:bodyPr/>
              <a:lstStyle/>
              <a:p>
                <a:r>
                  <a:rPr lang="en-CA">
                    <a:noFill/>
                  </a:rPr>
                  <a:t> </a:t>
                </a:r>
              </a:p>
            </p:txBody>
          </p:sp>
        </mc:Fallback>
      </mc:AlternateContent>
    </p:spTree>
    <p:extLst>
      <p:ext uri="{BB962C8B-B14F-4D97-AF65-F5344CB8AC3E}">
        <p14:creationId xmlns:p14="http://schemas.microsoft.com/office/powerpoint/2010/main" val="382010429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2077"/>
            <a:ext cx="10439400" cy="624840"/>
          </a:xfrm>
        </p:spPr>
        <p:txBody>
          <a:bodyPr>
            <a:noAutofit/>
          </a:bodyPr>
          <a:lstStyle/>
          <a:p>
            <a:r>
              <a:rPr lang="en-US" sz="3600" dirty="0">
                <a:cs typeface="Times New Roman" panose="02020603050405020304" pitchFamily="18" charset="0"/>
              </a:rPr>
              <a:t>Summary</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09601" y="1066801"/>
            <a:ext cx="10439400" cy="5141388"/>
          </a:xfrm>
        </p:spPr>
        <p:txBody>
          <a:bodyPr>
            <a:noAutofit/>
          </a:bodyPr>
          <a:lstStyle/>
          <a:p>
            <a:r>
              <a:rPr lang="en-US" sz="2400" dirty="0">
                <a:cs typeface="Times New Roman" panose="02020603050405020304" pitchFamily="18" charset="0"/>
              </a:rPr>
              <a:t>Health can be modeled as a </a:t>
            </a:r>
            <a:r>
              <a:rPr lang="en-US" sz="2400" b="1" dirty="0">
                <a:solidFill>
                  <a:srgbClr val="0070C0"/>
                </a:solidFill>
                <a:cs typeface="Times New Roman" panose="02020603050405020304" pitchFamily="18" charset="0"/>
              </a:rPr>
              <a:t>choice</a:t>
            </a:r>
          </a:p>
          <a:p>
            <a:r>
              <a:rPr lang="en-US" sz="2400" dirty="0">
                <a:cs typeface="Times New Roman" panose="02020603050405020304" pitchFamily="18" charset="0"/>
              </a:rPr>
              <a:t>Health evolves over time in response to investments</a:t>
            </a:r>
          </a:p>
          <a:p>
            <a:r>
              <a:rPr lang="en-US" sz="2400" dirty="0">
                <a:cs typeface="Times New Roman" panose="02020603050405020304" pitchFamily="18" charset="0"/>
              </a:rPr>
              <a:t>Small decisions add up to large changes in health</a:t>
            </a:r>
          </a:p>
          <a:p>
            <a:r>
              <a:rPr lang="en-US" sz="2400" dirty="0">
                <a:cs typeface="Times New Roman" panose="02020603050405020304" pitchFamily="18" charset="0"/>
              </a:rPr>
              <a:t>Accounting for spillovers within households may explain disparities in investments</a:t>
            </a:r>
          </a:p>
          <a:p>
            <a:r>
              <a:rPr lang="en-US" sz="2400" dirty="0">
                <a:cs typeface="Times New Roman" panose="02020603050405020304" pitchFamily="18" charset="0"/>
              </a:rPr>
              <a:t>Is the empirical evidence consistent with these predictions? Meh. </a:t>
            </a:r>
          </a:p>
          <a:p>
            <a:r>
              <a:rPr lang="en-US" sz="2400" dirty="0">
                <a:cs typeface="Times New Roman" panose="02020603050405020304" pitchFamily="18" charset="0"/>
              </a:rPr>
              <a:t>Is the model trash? Also meh. </a:t>
            </a:r>
          </a:p>
          <a:p>
            <a:pPr marL="0" indent="0">
              <a:buNone/>
            </a:pPr>
            <a:r>
              <a:rPr lang="en-US" sz="2400" b="1" dirty="0">
                <a:solidFill>
                  <a:srgbClr val="0070C0"/>
                </a:solidFill>
                <a:cs typeface="Times New Roman" panose="02020603050405020304" pitchFamily="18" charset="0"/>
              </a:rPr>
              <a:t>Next time: moral hazard in health care</a:t>
            </a:r>
          </a:p>
          <a:p>
            <a:r>
              <a:rPr lang="en-US" sz="2400" dirty="0">
                <a:cs typeface="Times New Roman" panose="02020603050405020304" pitchFamily="18" charset="0"/>
              </a:rPr>
              <a:t>How does messing with the price of care affect demand for services? </a:t>
            </a:r>
          </a:p>
        </p:txBody>
      </p:sp>
    </p:spTree>
    <p:extLst>
      <p:ext uri="{BB962C8B-B14F-4D97-AF65-F5344CB8AC3E}">
        <p14:creationId xmlns:p14="http://schemas.microsoft.com/office/powerpoint/2010/main" val="20387803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1295400" y="1295400"/>
            <a:ext cx="9753600" cy="4884739"/>
          </a:xfrm>
        </p:spPr>
        <p:txBody>
          <a:bodyPr>
            <a:normAutofit/>
          </a:bodyPr>
          <a:lstStyle/>
          <a:p>
            <a:pPr marL="0" indent="0" algn="just">
              <a:spcBef>
                <a:spcPts val="0"/>
              </a:spcBef>
              <a:spcAft>
                <a:spcPts val="0"/>
              </a:spcAft>
              <a:buNone/>
            </a:pPr>
            <a:r>
              <a:rPr lang="en-US" sz="2400" b="1"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rPr>
              <a:t>Evaluation</a:t>
            </a:r>
            <a:r>
              <a:rPr lang="en-US" sz="2400" b="1" spc="-25" dirty="0">
                <a:solidFill>
                  <a:srgbClr val="0070C0"/>
                </a:solidFill>
                <a:latin typeface="Times New Roman" panose="02020603050405020304" pitchFamily="18" charset="0"/>
                <a:ea typeface="Calibri" panose="020F0502020204030204" pitchFamily="34" charset="0"/>
                <a:cs typeface="Times New Roman" panose="02020603050405020304" pitchFamily="18" charset="0"/>
              </a:rPr>
              <a:t> </a:t>
            </a:r>
            <a:r>
              <a:rPr lang="en-US" sz="2400" b="1"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rPr>
              <a:t>Criteria</a:t>
            </a:r>
          </a:p>
          <a:p>
            <a:pPr marL="457200" indent="-457200" algn="just">
              <a:spcBef>
                <a:spcPts val="0"/>
              </a:spcBef>
              <a:spcAft>
                <a:spcPts val="0"/>
              </a:spcAft>
              <a:buFont typeface="+mj-lt"/>
              <a:buAutoNum type="arabicPeriod" startAt="3"/>
            </a:pPr>
            <a:r>
              <a:rPr lang="en-US" sz="2400" b="1"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rPr>
              <a:t>Paper Proposal: </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worth 50% of the final grade. </a:t>
            </a:r>
          </a:p>
          <a:p>
            <a:pPr lvl="2" algn="just">
              <a:spcBef>
                <a:spcPts val="0"/>
              </a:spcBef>
              <a:spcAft>
                <a:spcPts val="0"/>
              </a:spcAft>
            </a:pP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Project should be purely theoretical or use theory to ground empirical work</a:t>
            </a:r>
          </a:p>
          <a:p>
            <a:pPr lvl="2" algn="just">
              <a:spcBef>
                <a:spcPts val="0"/>
              </a:spcBef>
              <a:spcAft>
                <a:spcPts val="0"/>
              </a:spcAft>
            </a:pPr>
            <a:r>
              <a:rPr lang="en-US" sz="2200" u="sng" dirty="0">
                <a:ea typeface="Calibri" panose="020F0502020204030204" pitchFamily="34" charset="0"/>
                <a:cs typeface="Times New Roman" panose="02020603050405020304" pitchFamily="18" charset="0"/>
              </a:rPr>
              <a:t>Must have a model! </a:t>
            </a:r>
          </a:p>
          <a:p>
            <a:pPr lvl="2" algn="just">
              <a:spcBef>
                <a:spcPts val="0"/>
              </a:spcBef>
              <a:spcAft>
                <a:spcPts val="0"/>
              </a:spcAft>
            </a:pP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Your proposal should: </a:t>
            </a:r>
          </a:p>
          <a:p>
            <a:pPr lvl="3" algn="just">
              <a:spcBef>
                <a:spcPts val="0"/>
              </a:spcBef>
              <a:spcAft>
                <a:spcPts val="0"/>
              </a:spcAft>
            </a:pPr>
            <a:r>
              <a:rPr lang="en-US" sz="2200" dirty="0">
                <a:ea typeface="Calibri" panose="020F0502020204030204" pitchFamily="34" charset="0"/>
                <a:cs typeface="Times New Roman" panose="02020603050405020304" pitchFamily="18" charset="0"/>
              </a:rPr>
              <a:t>1. Po</a:t>
            </a: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se an academic research question</a:t>
            </a:r>
          </a:p>
          <a:p>
            <a:pPr lvl="3" algn="just">
              <a:spcBef>
                <a:spcPts val="0"/>
              </a:spcBef>
              <a:spcAft>
                <a:spcPts val="0"/>
              </a:spcAft>
            </a:pPr>
            <a:r>
              <a:rPr lang="en-US" sz="2200" dirty="0">
                <a:ea typeface="Calibri" panose="020F0502020204030204" pitchFamily="34" charset="0"/>
                <a:cs typeface="Times New Roman" panose="02020603050405020304" pitchFamily="18" charset="0"/>
              </a:rPr>
              <a:t>2. C</a:t>
            </a: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onduct a thorough literature review</a:t>
            </a:r>
          </a:p>
          <a:p>
            <a:pPr lvl="3" algn="just">
              <a:spcBef>
                <a:spcPts val="0"/>
              </a:spcBef>
              <a:spcAft>
                <a:spcPts val="0"/>
              </a:spcAft>
            </a:pP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3. Present a stylized model (note: you do not have to solve your model or incorporate all complexity)</a:t>
            </a:r>
          </a:p>
          <a:p>
            <a:pPr lvl="3" algn="just">
              <a:spcBef>
                <a:spcPts val="0"/>
              </a:spcBef>
              <a:spcAft>
                <a:spcPts val="0"/>
              </a:spcAft>
            </a:pP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4. If applicable, carefully describe the ideal data and empirical strategy you would use for empirically testing your model. </a:t>
            </a:r>
          </a:p>
          <a:p>
            <a:pPr lvl="2" algn="just">
              <a:spcBef>
                <a:spcPts val="0"/>
              </a:spcBef>
              <a:spcAft>
                <a:spcPts val="0"/>
              </a:spcAft>
            </a:pP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This proposal could become a part of your thesis or a publishable paper! </a:t>
            </a:r>
          </a:p>
          <a:p>
            <a:pPr lvl="1" algn="just">
              <a:spcBef>
                <a:spcPts val="0"/>
              </a:spcBef>
              <a:spcAft>
                <a:spcPts val="0"/>
              </a:spcAft>
            </a:pPr>
            <a:r>
              <a:rPr lang="en-US" sz="2400" b="1" dirty="0">
                <a:effectLst/>
                <a:latin typeface="Times New Roman" panose="02020603050405020304" pitchFamily="18" charset="0"/>
                <a:ea typeface="Calibri" panose="020F0502020204030204" pitchFamily="34" charset="0"/>
                <a:cs typeface="Times New Roman" panose="02020603050405020304" pitchFamily="18" charset="0"/>
              </a:rPr>
              <a:t>Proposals are due on the last day of class. </a:t>
            </a:r>
          </a:p>
          <a:p>
            <a:pPr lvl="1" algn="just">
              <a:spcBef>
                <a:spcPts val="0"/>
              </a:spcBef>
              <a:spcAft>
                <a:spcPts val="0"/>
              </a:spcAft>
            </a:pPr>
            <a:r>
              <a:rPr lang="en-US" sz="2400" b="1" dirty="0">
                <a:effectLst/>
                <a:latin typeface="Times New Roman" panose="02020603050405020304" pitchFamily="18" charset="0"/>
                <a:ea typeface="Calibri" panose="020F0502020204030204" pitchFamily="34" charset="0"/>
                <a:cs typeface="Times New Roman" panose="02020603050405020304" pitchFamily="18" charset="0"/>
              </a:rPr>
              <a:t>Please prepare a 20-30-minute presentation detailing your proposal</a:t>
            </a:r>
            <a:endParaRPr lang="en-US" sz="2400"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5" name="Title 1">
            <a:extLst>
              <a:ext uri="{FF2B5EF4-FFF2-40B4-BE49-F238E27FC236}">
                <a16:creationId xmlns:a16="http://schemas.microsoft.com/office/drawing/2014/main" id="{2CBDD2D1-2055-4095-B24C-4E07449F80A0}"/>
              </a:ext>
            </a:extLst>
          </p:cNvPr>
          <p:cNvSpPr txBox="1">
            <a:spLocks/>
          </p:cNvSpPr>
          <p:nvPr/>
        </p:nvSpPr>
        <p:spPr>
          <a:xfrm>
            <a:off x="1261872" y="365760"/>
            <a:ext cx="9692640"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Introduction &amp; Syllabus</a:t>
            </a:r>
          </a:p>
        </p:txBody>
      </p:sp>
      <p:sp>
        <p:nvSpPr>
          <p:cNvPr id="6" name="Title 5">
            <a:extLst>
              <a:ext uri="{FF2B5EF4-FFF2-40B4-BE49-F238E27FC236}">
                <a16:creationId xmlns:a16="http://schemas.microsoft.com/office/drawing/2014/main" id="{7A268CAC-145E-4B1C-89BC-11BEB5C46CAA}"/>
              </a:ext>
            </a:extLst>
          </p:cNvPr>
          <p:cNvSpPr>
            <a:spLocks noGrp="1"/>
          </p:cNvSpPr>
          <p:nvPr>
            <p:ph type="title"/>
          </p:nvPr>
        </p:nvSpPr>
        <p:spPr/>
        <p:txBody>
          <a:bodyPr/>
          <a:lstStyle/>
          <a:p>
            <a:r>
              <a:rPr lang="en-US" dirty="0"/>
              <a:t> </a:t>
            </a:r>
          </a:p>
        </p:txBody>
      </p:sp>
    </p:spTree>
    <p:extLst>
      <p:ext uri="{BB962C8B-B14F-4D97-AF65-F5344CB8AC3E}">
        <p14:creationId xmlns:p14="http://schemas.microsoft.com/office/powerpoint/2010/main" val="3762109386"/>
      </p:ext>
    </p:extLst>
  </p:cSld>
  <p:clrMapOvr>
    <a:masterClrMapping/>
  </p:clrMapOvr>
</p:sld>
</file>

<file path=ppt/theme/theme1.xml><?xml version="1.0" encoding="utf-8"?>
<a:theme xmlns:a="http://schemas.openxmlformats.org/drawingml/2006/main" name="View">
  <a:themeElements>
    <a:clrScheme name="View">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View</Template>
  <TotalTime>2251</TotalTime>
  <Words>6696</Words>
  <Application>Microsoft Office PowerPoint</Application>
  <PresentationFormat>Widescreen</PresentationFormat>
  <Paragraphs>685</Paragraphs>
  <Slides>83</Slides>
  <Notes>81</Notes>
  <HiddenSlides>0</HiddenSlides>
  <MMClips>2</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83</vt:i4>
      </vt:variant>
    </vt:vector>
  </HeadingPairs>
  <TitlesOfParts>
    <vt:vector size="93" baseType="lpstr">
      <vt:lpstr>Arial</vt:lpstr>
      <vt:lpstr>Calibri</vt:lpstr>
      <vt:lpstr>Cambria Math</vt:lpstr>
      <vt:lpstr>Century Schoolbook</vt:lpstr>
      <vt:lpstr>Garamond</vt:lpstr>
      <vt:lpstr>SizedSym151</vt:lpstr>
      <vt:lpstr>Symbol</vt:lpstr>
      <vt:lpstr>Times New Roman</vt:lpstr>
      <vt:lpstr>Wingdings 2</vt:lpstr>
      <vt:lpstr>View</vt:lpstr>
      <vt:lpstr>Advanced Health Economics</vt:lpstr>
      <vt:lpstr>Introductions</vt:lpstr>
      <vt:lpstr>PowerPoint Presentation</vt:lpstr>
      <vt:lpstr> </vt:lpstr>
      <vt:lpstr> </vt:lpstr>
      <vt:lpstr> </vt:lpstr>
      <vt:lpstr> </vt:lpstr>
      <vt:lpstr> </vt:lpstr>
      <vt:lpstr> </vt:lpstr>
      <vt:lpstr> </vt:lpstr>
      <vt:lpstr> </vt:lpstr>
      <vt:lpstr> </vt:lpstr>
      <vt:lpstr>Economic Modeling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Why use models if everything is empirical nowadays?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Grossman (1972)</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Building on Grossman </vt:lpstr>
      <vt:lpstr>PowerPoint Presentation</vt:lpstr>
      <vt:lpstr>PowerPoint Presentation</vt:lpstr>
      <vt:lpstr>Summary</vt:lpstr>
      <vt:lpstr>Discussions on Grossman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Jacobson (2000)</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Econometrics I:</dc:title>
  <dc:creator>Audrey Laporte</dc:creator>
  <cp:lastModifiedBy>Alexander Hoagland</cp:lastModifiedBy>
  <cp:revision>175</cp:revision>
  <dcterms:created xsi:type="dcterms:W3CDTF">2011-01-10T00:42:42Z</dcterms:created>
  <dcterms:modified xsi:type="dcterms:W3CDTF">2025-12-29T20:47:27Z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034a106e-6316-442c-ad35-738afd673d2b_Enabled">
    <vt:lpwstr>True</vt:lpwstr>
  </property>
  <property fmtid="{D5CDD505-2E9C-101B-9397-08002B2CF9AE}" pid="3" name="MSIP_Label_034a106e-6316-442c-ad35-738afd673d2b_SiteId">
    <vt:lpwstr>cddc1229-ac2a-4b97-b78a-0e5cacb5865c</vt:lpwstr>
  </property>
  <property fmtid="{D5CDD505-2E9C-101B-9397-08002B2CF9AE}" pid="4" name="MSIP_Label_034a106e-6316-442c-ad35-738afd673d2b_Owner">
    <vt:lpwstr>Eric.Nauenberg@ontario.ca</vt:lpwstr>
  </property>
  <property fmtid="{D5CDD505-2E9C-101B-9397-08002B2CF9AE}" pid="5" name="MSIP_Label_034a106e-6316-442c-ad35-738afd673d2b_SetDate">
    <vt:lpwstr>2020-08-28T20:23:07.5369310Z</vt:lpwstr>
  </property>
  <property fmtid="{D5CDD505-2E9C-101B-9397-08002B2CF9AE}" pid="6" name="MSIP_Label_034a106e-6316-442c-ad35-738afd673d2b_Name">
    <vt:lpwstr>OPS - Unclassified Information</vt:lpwstr>
  </property>
  <property fmtid="{D5CDD505-2E9C-101B-9397-08002B2CF9AE}" pid="7" name="MSIP_Label_034a106e-6316-442c-ad35-738afd673d2b_Application">
    <vt:lpwstr>Microsoft Azure Information Protection</vt:lpwstr>
  </property>
  <property fmtid="{D5CDD505-2E9C-101B-9397-08002B2CF9AE}" pid="8" name="MSIP_Label_034a106e-6316-442c-ad35-738afd673d2b_ActionId">
    <vt:lpwstr>e0d92f5a-28a2-4725-917b-84a82b221364</vt:lpwstr>
  </property>
  <property fmtid="{D5CDD505-2E9C-101B-9397-08002B2CF9AE}" pid="9" name="MSIP_Label_034a106e-6316-442c-ad35-738afd673d2b_Extended_MSFT_Method">
    <vt:lpwstr>Automatic</vt:lpwstr>
  </property>
  <property fmtid="{D5CDD505-2E9C-101B-9397-08002B2CF9AE}" pid="10" name="Sensitivity">
    <vt:lpwstr>OPS - Unclassified Information</vt:lpwstr>
  </property>
</Properties>
</file>